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Arial Black"/>
      <p:regular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5" name="Abygale Cochran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ArialBlack-regular.fntdata"/><Relationship Id="rId50" Type="http://schemas.openxmlformats.org/officeDocument/2006/relationships/slide" Target="slides/slide4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1-22T21:32:06.104">
    <p:pos x="6000" y="0"/>
    <p:text>all collaborators 1 row</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1-20T22:32:24.117">
    <p:pos x="6000" y="0"/>
    <p:text>add GIF once downloaded</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1-26T21:07:12.778">
    <p:pos x="6000" y="0"/>
    <p:text>Curve indicates correction for photobleaching, but overall able to see correlation
Higher Vm measured, brighter fluorescence (picture)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1-22T21:25:36.428">
    <p:pos x="6000" y="0"/>
    <p:text>may be helpful if we have previous, less detailed data and can statistically define how much the resolution or speed improved</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1-20T22:54:12.928">
    <p:pos x="508" y="2775"/>
    <p:text>add looped video to replay while talking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16105a5dc7c0dd_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e16105a5dc7c0dd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ef74c8279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ef74c8279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ef861ac77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ef861ac77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f1fd2141c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f1fd2141c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f1fd2141c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f1fd2141c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88edc6e55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88edc6e55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ef74c8279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ef74c8279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e16105a5dc7c0dd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e16105a5dc7c0dd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e16105a5dc7c0dd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e16105a5dc7c0dd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f1fd2141c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f1fd2141c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f1fd2141c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f1fd2141c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d402c8e5b76887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d402c8e5b76887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88edc6e55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88edc6e55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ef74c8279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ef74c8279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f1fd2141c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f1fd2141c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f1fd2141c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f1fd2141c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ef861ac77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ef861ac77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https://www.leica-microsystems.com/science-lab/life-science/the-patch-clamp-technique/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f1fd2141c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f1fd2141c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f1fd2141c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f1fd2141c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88edc6e55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88edc6e55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ef74c8279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ef74c8279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88edc6e55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88edc6e55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6da4e26e2907ff3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6da4e26e2907ff3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ef74c8279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ef74c8279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88edc6e55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88edc6e55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05c413353a4b4cc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05c413353a4b4cc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Georgia"/>
                <a:ea typeface="Georgia"/>
                <a:cs typeface="Georgia"/>
                <a:sym typeface="Georgia"/>
              </a:rPr>
              <a:t>The total internal reflection of light at the glass-liquid boundary creates an evanescent wave. These waves have a notoriously rapid exponential decay, allowing us to accurately image fluorescent molecules within direct vicinity without interference</a:t>
            </a:r>
            <a:endParaRPr sz="18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800">
              <a:solidFill>
                <a:schemeClr val="dk1"/>
              </a:solidFill>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e16105a5dc7c0dd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e16105a5dc7c0dd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ef74c8279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ef74c8279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f1fd2141c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f1fd2141c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f1fd2141c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f1fd2141c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6da4e26e2907ff3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6da4e26e2907ff3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ef74c8279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ef74c8279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f1fd2141c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f1fd2141c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ef74c8279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ef74c8279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f1fd2141c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f1fd2141c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05c413353a4b4cc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05c413353a4b4cc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e16105a5dc7c0dd_1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ge16105a5dc7c0dd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7d43cfa271cb874d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7d43cfa271cb874d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ef74c8279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ef74c8279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f1fd2141c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f1fd2141c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88edc6e55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88edc6e55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EDEBE9"/>
                </a:highlight>
                <a:latin typeface="Times New Roman"/>
                <a:ea typeface="Times New Roman"/>
                <a:cs typeface="Times New Roman"/>
                <a:sym typeface="Times New Roman"/>
              </a:rPr>
              <a:t>Increasing evidence suggests that many biological systems, including but not limited to brain and heart, can modulate their electrical membrane potential and apply mechanical forces simultaneously to regulate key functions, such as proliferation, communication, computation, and migration. </a:t>
            </a:r>
            <a:endParaRPr>
              <a:solidFill>
                <a:schemeClr val="dk1"/>
              </a:solidFill>
              <a:highlight>
                <a:srgbClr val="EDEBE9"/>
              </a:highlight>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highlight>
                  <a:srgbClr val="EDEBE9"/>
                </a:highlight>
                <a:latin typeface="Times New Roman"/>
                <a:ea typeface="Times New Roman"/>
                <a:cs typeface="Times New Roman"/>
                <a:sym typeface="Times New Roman"/>
              </a:rPr>
              <a:t>Limited technology currently to better understand spatial-temporal dynamics of these signals</a:t>
            </a:r>
            <a:endParaRPr>
              <a:solidFill>
                <a:schemeClr val="dk1"/>
              </a:solidFill>
              <a:highlight>
                <a:srgbClr val="EDEBE9"/>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b3ddc29d1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b3ddc29d1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f1fd2141c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f1fd2141c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f1fd2141c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f1fd2141c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Wertheim Lab)" showMasterSp="0">
  <p:cSld name="1_Title Slide (Wertheim Lab)">
    <p:bg>
      <p:bgPr>
        <a:solidFill>
          <a:schemeClr val="dk1"/>
        </a:solidFill>
      </p:bgPr>
    </p:bg>
    <p:spTree>
      <p:nvGrpSpPr>
        <p:cNvPr id="50" name="Shape 50"/>
        <p:cNvGrpSpPr/>
        <p:nvPr/>
      </p:nvGrpSpPr>
      <p:grpSpPr>
        <a:xfrm>
          <a:off x="0" y="0"/>
          <a:ext cx="0" cy="0"/>
          <a:chOff x="0" y="0"/>
          <a:chExt cx="0" cy="0"/>
        </a:xfrm>
      </p:grpSpPr>
      <p:pic>
        <p:nvPicPr>
          <p:cNvPr descr="A picture containing outdoor, blue, day&#10;&#10;Description automatically generated" id="51" name="Google Shape;51;p13"/>
          <p:cNvPicPr preferRelativeResize="0"/>
          <p:nvPr/>
        </p:nvPicPr>
        <p:blipFill rotWithShape="1">
          <a:blip r:embed="rId2">
            <a:alphaModFix/>
          </a:blip>
          <a:srcRect b="0" l="0" r="0" t="0"/>
          <a:stretch/>
        </p:blipFill>
        <p:spPr>
          <a:xfrm>
            <a:off x="-33575" y="-18574"/>
            <a:ext cx="9211152" cy="5180647"/>
          </a:xfrm>
          <a:prstGeom prst="rect">
            <a:avLst/>
          </a:prstGeom>
          <a:noFill/>
          <a:ln>
            <a:noFill/>
          </a:ln>
        </p:spPr>
      </p:pic>
      <p:pic>
        <p:nvPicPr>
          <p:cNvPr id="52" name="Google Shape;52;p13"/>
          <p:cNvPicPr preferRelativeResize="0"/>
          <p:nvPr/>
        </p:nvPicPr>
        <p:blipFill rotWithShape="1">
          <a:blip r:embed="rId3">
            <a:alphaModFix/>
          </a:blip>
          <a:srcRect b="0" l="-16666" r="-16666" t="0"/>
          <a:stretch/>
        </p:blipFill>
        <p:spPr>
          <a:xfrm>
            <a:off x="-175260" y="172996"/>
            <a:ext cx="2628703" cy="481053"/>
          </a:xfrm>
          <a:prstGeom prst="rect">
            <a:avLst/>
          </a:prstGeom>
          <a:noFill/>
          <a:ln>
            <a:noFill/>
          </a:ln>
        </p:spPr>
      </p:pic>
      <p:sp>
        <p:nvSpPr>
          <p:cNvPr id="53" name="Google Shape;53;p13"/>
          <p:cNvSpPr txBox="1"/>
          <p:nvPr>
            <p:ph type="ctrTitle"/>
          </p:nvPr>
        </p:nvSpPr>
        <p:spPr>
          <a:xfrm>
            <a:off x="306977" y="1686697"/>
            <a:ext cx="8608500" cy="1098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lt1"/>
              </a:buClr>
              <a:buSzPts val="3000"/>
              <a:buFont typeface="Arial"/>
              <a:buNone/>
              <a:defRPr b="1" i="0" sz="3000">
                <a:solidFill>
                  <a:schemeClr val="lt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 name="Google Shape;54;p13"/>
          <p:cNvSpPr txBox="1"/>
          <p:nvPr>
            <p:ph idx="1" type="body"/>
          </p:nvPr>
        </p:nvSpPr>
        <p:spPr>
          <a:xfrm>
            <a:off x="306977" y="2894784"/>
            <a:ext cx="8608200" cy="5580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0"/>
              </a:spcBef>
              <a:spcAft>
                <a:spcPts val="0"/>
              </a:spcAft>
              <a:buSzPts val="1500"/>
              <a:buNone/>
              <a:defRPr sz="1500">
                <a:solidFill>
                  <a:schemeClr val="lt1"/>
                </a:solidFill>
                <a:latin typeface="Arial"/>
                <a:ea typeface="Arial"/>
                <a:cs typeface="Arial"/>
                <a:sym typeface="Arial"/>
              </a:defRPr>
            </a:lvl1pPr>
            <a:lvl2pPr indent="-228600" lvl="1" marL="914400" rtl="0" algn="l">
              <a:lnSpc>
                <a:spcPct val="100000"/>
              </a:lnSpc>
              <a:spcBef>
                <a:spcPts val="400"/>
              </a:spcBef>
              <a:spcAft>
                <a:spcPts val="0"/>
              </a:spcAft>
              <a:buSzPts val="1800"/>
              <a:buNone/>
              <a:defRPr>
                <a:solidFill>
                  <a:schemeClr val="lt1"/>
                </a:solidFill>
              </a:defRPr>
            </a:lvl2pPr>
            <a:lvl3pPr indent="-323850" lvl="2" marL="1371600" rtl="0" algn="l">
              <a:lnSpc>
                <a:spcPct val="100000"/>
              </a:lnSpc>
              <a:spcBef>
                <a:spcPts val="400"/>
              </a:spcBef>
              <a:spcAft>
                <a:spcPts val="0"/>
              </a:spcAft>
              <a:buSzPts val="1500"/>
              <a:buChar char="■"/>
              <a:defRPr>
                <a:solidFill>
                  <a:schemeClr val="lt1"/>
                </a:solidFill>
              </a:defRPr>
            </a:lvl3pPr>
            <a:lvl4pPr indent="-317500" lvl="3" marL="1828800" rtl="0" algn="l">
              <a:lnSpc>
                <a:spcPct val="100000"/>
              </a:lnSpc>
              <a:spcBef>
                <a:spcPts val="400"/>
              </a:spcBef>
              <a:spcAft>
                <a:spcPts val="0"/>
              </a:spcAft>
              <a:buSzPts val="1400"/>
              <a:buChar char="●"/>
              <a:defRPr>
                <a:solidFill>
                  <a:schemeClr val="lt1"/>
                </a:solidFill>
              </a:defRPr>
            </a:lvl4pPr>
            <a:lvl5pPr indent="-317500" lvl="4" marL="2286000" rtl="0" algn="l">
              <a:lnSpc>
                <a:spcPct val="100000"/>
              </a:lnSpc>
              <a:spcBef>
                <a:spcPts val="400"/>
              </a:spcBef>
              <a:spcAft>
                <a:spcPts val="0"/>
              </a:spcAft>
              <a:buSzPts val="14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5" name="Google Shape;55;p13"/>
          <p:cNvSpPr txBox="1"/>
          <p:nvPr>
            <p:ph idx="2" type="body"/>
          </p:nvPr>
        </p:nvSpPr>
        <p:spPr>
          <a:xfrm>
            <a:off x="306977" y="3562396"/>
            <a:ext cx="8608200" cy="7749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0"/>
              </a:spcBef>
              <a:spcAft>
                <a:spcPts val="0"/>
              </a:spcAft>
              <a:buSzPts val="1500"/>
              <a:buNone/>
              <a:defRPr sz="1500">
                <a:solidFill>
                  <a:schemeClr val="lt1"/>
                </a:solidFill>
                <a:latin typeface="Arial"/>
                <a:ea typeface="Arial"/>
                <a:cs typeface="Arial"/>
                <a:sym typeface="Arial"/>
              </a:defRPr>
            </a:lvl1pPr>
            <a:lvl2pPr indent="-228600" lvl="1" marL="914400" rtl="0" algn="l">
              <a:lnSpc>
                <a:spcPct val="100000"/>
              </a:lnSpc>
              <a:spcBef>
                <a:spcPts val="400"/>
              </a:spcBef>
              <a:spcAft>
                <a:spcPts val="0"/>
              </a:spcAft>
              <a:buSzPts val="1800"/>
              <a:buNone/>
              <a:defRPr>
                <a:solidFill>
                  <a:schemeClr val="lt1"/>
                </a:solidFill>
              </a:defRPr>
            </a:lvl2pPr>
            <a:lvl3pPr indent="-323850" lvl="2" marL="1371600" rtl="0" algn="l">
              <a:lnSpc>
                <a:spcPct val="100000"/>
              </a:lnSpc>
              <a:spcBef>
                <a:spcPts val="400"/>
              </a:spcBef>
              <a:spcAft>
                <a:spcPts val="0"/>
              </a:spcAft>
              <a:buSzPts val="1500"/>
              <a:buChar char="■"/>
              <a:defRPr>
                <a:solidFill>
                  <a:schemeClr val="lt1"/>
                </a:solidFill>
              </a:defRPr>
            </a:lvl3pPr>
            <a:lvl4pPr indent="-317500" lvl="3" marL="1828800" rtl="0" algn="l">
              <a:lnSpc>
                <a:spcPct val="100000"/>
              </a:lnSpc>
              <a:spcBef>
                <a:spcPts val="400"/>
              </a:spcBef>
              <a:spcAft>
                <a:spcPts val="0"/>
              </a:spcAft>
              <a:buSzPts val="1400"/>
              <a:buChar char="●"/>
              <a:defRPr>
                <a:solidFill>
                  <a:schemeClr val="lt1"/>
                </a:solidFill>
              </a:defRPr>
            </a:lvl4pPr>
            <a:lvl5pPr indent="-317500" lvl="4" marL="2286000" rtl="0" algn="l">
              <a:lnSpc>
                <a:spcPct val="100000"/>
              </a:lnSpc>
              <a:spcBef>
                <a:spcPts val="400"/>
              </a:spcBef>
              <a:spcAft>
                <a:spcPts val="0"/>
              </a:spcAft>
              <a:buSzPts val="14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Geometric)" showMasterSp="0">
  <p:cSld name="2_Title Slide (Geometric)">
    <p:bg>
      <p:bgPr>
        <a:solidFill>
          <a:schemeClr val="dk1"/>
        </a:solidFill>
      </p:bgPr>
    </p:bg>
    <p:spTree>
      <p:nvGrpSpPr>
        <p:cNvPr id="56" name="Shape 56"/>
        <p:cNvGrpSpPr/>
        <p:nvPr/>
      </p:nvGrpSpPr>
      <p:grpSpPr>
        <a:xfrm>
          <a:off x="0" y="0"/>
          <a:ext cx="0" cy="0"/>
          <a:chOff x="0" y="0"/>
          <a:chExt cx="0" cy="0"/>
        </a:xfrm>
      </p:grpSpPr>
      <p:pic>
        <p:nvPicPr>
          <p:cNvPr descr="Background pattern&#10;&#10;Description automatically generated" id="57" name="Google Shape;57;p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58" name="Google Shape;58;p14"/>
          <p:cNvPicPr preferRelativeResize="0"/>
          <p:nvPr/>
        </p:nvPicPr>
        <p:blipFill rotWithShape="1">
          <a:blip r:embed="rId3">
            <a:alphaModFix/>
          </a:blip>
          <a:srcRect b="0" l="-16666" r="-16666" t="0"/>
          <a:stretch/>
        </p:blipFill>
        <p:spPr>
          <a:xfrm>
            <a:off x="-175260" y="172996"/>
            <a:ext cx="2628703" cy="481053"/>
          </a:xfrm>
          <a:prstGeom prst="rect">
            <a:avLst/>
          </a:prstGeom>
          <a:noFill/>
          <a:ln>
            <a:noFill/>
          </a:ln>
        </p:spPr>
      </p:pic>
      <p:sp>
        <p:nvSpPr>
          <p:cNvPr id="59" name="Google Shape;59;p14"/>
          <p:cNvSpPr txBox="1"/>
          <p:nvPr>
            <p:ph type="ctrTitle"/>
          </p:nvPr>
        </p:nvSpPr>
        <p:spPr>
          <a:xfrm>
            <a:off x="306977" y="1686697"/>
            <a:ext cx="8608500" cy="1098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lt1"/>
              </a:buClr>
              <a:buSzPts val="3000"/>
              <a:buFont typeface="Arial"/>
              <a:buNone/>
              <a:defRPr b="1" i="0" sz="3000">
                <a:solidFill>
                  <a:schemeClr val="lt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14"/>
          <p:cNvSpPr txBox="1"/>
          <p:nvPr>
            <p:ph idx="1" type="body"/>
          </p:nvPr>
        </p:nvSpPr>
        <p:spPr>
          <a:xfrm>
            <a:off x="306977" y="2894784"/>
            <a:ext cx="8608200" cy="5580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0"/>
              </a:spcBef>
              <a:spcAft>
                <a:spcPts val="0"/>
              </a:spcAft>
              <a:buSzPts val="1500"/>
              <a:buNone/>
              <a:defRPr sz="1500">
                <a:solidFill>
                  <a:schemeClr val="lt1"/>
                </a:solidFill>
                <a:latin typeface="Arial"/>
                <a:ea typeface="Arial"/>
                <a:cs typeface="Arial"/>
                <a:sym typeface="Arial"/>
              </a:defRPr>
            </a:lvl1pPr>
            <a:lvl2pPr indent="-228600" lvl="1" marL="914400" rtl="0" algn="l">
              <a:lnSpc>
                <a:spcPct val="100000"/>
              </a:lnSpc>
              <a:spcBef>
                <a:spcPts val="400"/>
              </a:spcBef>
              <a:spcAft>
                <a:spcPts val="0"/>
              </a:spcAft>
              <a:buSzPts val="1800"/>
              <a:buNone/>
              <a:defRPr>
                <a:solidFill>
                  <a:schemeClr val="lt1"/>
                </a:solidFill>
              </a:defRPr>
            </a:lvl2pPr>
            <a:lvl3pPr indent="-323850" lvl="2" marL="1371600" rtl="0" algn="l">
              <a:lnSpc>
                <a:spcPct val="100000"/>
              </a:lnSpc>
              <a:spcBef>
                <a:spcPts val="400"/>
              </a:spcBef>
              <a:spcAft>
                <a:spcPts val="0"/>
              </a:spcAft>
              <a:buSzPts val="1500"/>
              <a:buChar char="■"/>
              <a:defRPr>
                <a:solidFill>
                  <a:schemeClr val="lt1"/>
                </a:solidFill>
              </a:defRPr>
            </a:lvl3pPr>
            <a:lvl4pPr indent="-317500" lvl="3" marL="1828800" rtl="0" algn="l">
              <a:lnSpc>
                <a:spcPct val="100000"/>
              </a:lnSpc>
              <a:spcBef>
                <a:spcPts val="400"/>
              </a:spcBef>
              <a:spcAft>
                <a:spcPts val="0"/>
              </a:spcAft>
              <a:buSzPts val="1400"/>
              <a:buChar char="●"/>
              <a:defRPr>
                <a:solidFill>
                  <a:schemeClr val="lt1"/>
                </a:solidFill>
              </a:defRPr>
            </a:lvl4pPr>
            <a:lvl5pPr indent="-317500" lvl="4" marL="2286000" rtl="0" algn="l">
              <a:lnSpc>
                <a:spcPct val="100000"/>
              </a:lnSpc>
              <a:spcBef>
                <a:spcPts val="400"/>
              </a:spcBef>
              <a:spcAft>
                <a:spcPts val="0"/>
              </a:spcAft>
              <a:buSzPts val="14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1" name="Google Shape;61;p14"/>
          <p:cNvSpPr txBox="1"/>
          <p:nvPr>
            <p:ph idx="2" type="body"/>
          </p:nvPr>
        </p:nvSpPr>
        <p:spPr>
          <a:xfrm>
            <a:off x="306977" y="3562396"/>
            <a:ext cx="8608200" cy="7749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0"/>
              </a:spcBef>
              <a:spcAft>
                <a:spcPts val="0"/>
              </a:spcAft>
              <a:buSzPts val="1500"/>
              <a:buNone/>
              <a:defRPr sz="1500">
                <a:solidFill>
                  <a:schemeClr val="lt1"/>
                </a:solidFill>
                <a:latin typeface="Arial"/>
                <a:ea typeface="Arial"/>
                <a:cs typeface="Arial"/>
                <a:sym typeface="Arial"/>
              </a:defRPr>
            </a:lvl1pPr>
            <a:lvl2pPr indent="-228600" lvl="1" marL="914400" rtl="0" algn="l">
              <a:lnSpc>
                <a:spcPct val="100000"/>
              </a:lnSpc>
              <a:spcBef>
                <a:spcPts val="400"/>
              </a:spcBef>
              <a:spcAft>
                <a:spcPts val="0"/>
              </a:spcAft>
              <a:buSzPts val="1800"/>
              <a:buNone/>
              <a:defRPr>
                <a:solidFill>
                  <a:schemeClr val="lt1"/>
                </a:solidFill>
              </a:defRPr>
            </a:lvl2pPr>
            <a:lvl3pPr indent="-323850" lvl="2" marL="1371600" rtl="0" algn="l">
              <a:lnSpc>
                <a:spcPct val="100000"/>
              </a:lnSpc>
              <a:spcBef>
                <a:spcPts val="400"/>
              </a:spcBef>
              <a:spcAft>
                <a:spcPts val="0"/>
              </a:spcAft>
              <a:buSzPts val="1500"/>
              <a:buChar char="■"/>
              <a:defRPr>
                <a:solidFill>
                  <a:schemeClr val="lt1"/>
                </a:solidFill>
              </a:defRPr>
            </a:lvl3pPr>
            <a:lvl4pPr indent="-317500" lvl="3" marL="1828800" rtl="0" algn="l">
              <a:lnSpc>
                <a:spcPct val="100000"/>
              </a:lnSpc>
              <a:spcBef>
                <a:spcPts val="400"/>
              </a:spcBef>
              <a:spcAft>
                <a:spcPts val="0"/>
              </a:spcAft>
              <a:buSzPts val="1400"/>
              <a:buChar char="●"/>
              <a:defRPr>
                <a:solidFill>
                  <a:schemeClr val="lt1"/>
                </a:solidFill>
              </a:defRPr>
            </a:lvl4pPr>
            <a:lvl5pPr indent="-317500" lvl="4" marL="2286000" rtl="0" algn="l">
              <a:lnSpc>
                <a:spcPct val="100000"/>
              </a:lnSpc>
              <a:spcBef>
                <a:spcPts val="400"/>
              </a:spcBef>
              <a:spcAft>
                <a:spcPts val="0"/>
              </a:spcAft>
              <a:buSzPts val="14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Gradient Background)" showMasterSp="0">
  <p:cSld name="3_Title Slide (Gradient Background)">
    <p:bg>
      <p:bgPr>
        <a:solidFill>
          <a:schemeClr val="dk1"/>
        </a:solidFill>
      </p:bgPr>
    </p:bg>
    <p:spTree>
      <p:nvGrpSpPr>
        <p:cNvPr id="62" name="Shape 62"/>
        <p:cNvGrpSpPr/>
        <p:nvPr/>
      </p:nvGrpSpPr>
      <p:grpSpPr>
        <a:xfrm>
          <a:off x="0" y="0"/>
          <a:ext cx="0" cy="0"/>
          <a:chOff x="0" y="0"/>
          <a:chExt cx="0" cy="0"/>
        </a:xfrm>
      </p:grpSpPr>
      <p:pic>
        <p:nvPicPr>
          <p:cNvPr descr="A picture containing text&#10;&#10;Description automatically generated" id="63" name="Google Shape;63;p1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4" name="Google Shape;64;p15"/>
          <p:cNvSpPr txBox="1"/>
          <p:nvPr>
            <p:ph type="ctrTitle"/>
          </p:nvPr>
        </p:nvSpPr>
        <p:spPr>
          <a:xfrm>
            <a:off x="306977" y="1686697"/>
            <a:ext cx="8608500" cy="1098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lt1"/>
              </a:buClr>
              <a:buSzPts val="3000"/>
              <a:buFont typeface="Arial"/>
              <a:buNone/>
              <a:defRPr b="1" i="0" sz="3000">
                <a:solidFill>
                  <a:schemeClr val="lt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15"/>
          <p:cNvSpPr txBox="1"/>
          <p:nvPr>
            <p:ph idx="1" type="body"/>
          </p:nvPr>
        </p:nvSpPr>
        <p:spPr>
          <a:xfrm>
            <a:off x="306977" y="2894784"/>
            <a:ext cx="8608200" cy="5580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0"/>
              </a:spcBef>
              <a:spcAft>
                <a:spcPts val="0"/>
              </a:spcAft>
              <a:buSzPts val="1500"/>
              <a:buNone/>
              <a:defRPr sz="1500">
                <a:solidFill>
                  <a:schemeClr val="lt1"/>
                </a:solidFill>
                <a:latin typeface="Arial"/>
                <a:ea typeface="Arial"/>
                <a:cs typeface="Arial"/>
                <a:sym typeface="Arial"/>
              </a:defRPr>
            </a:lvl1pPr>
            <a:lvl2pPr indent="-228600" lvl="1" marL="914400" rtl="0" algn="l">
              <a:lnSpc>
                <a:spcPct val="100000"/>
              </a:lnSpc>
              <a:spcBef>
                <a:spcPts val="400"/>
              </a:spcBef>
              <a:spcAft>
                <a:spcPts val="0"/>
              </a:spcAft>
              <a:buSzPts val="1800"/>
              <a:buNone/>
              <a:defRPr>
                <a:solidFill>
                  <a:schemeClr val="lt1"/>
                </a:solidFill>
              </a:defRPr>
            </a:lvl2pPr>
            <a:lvl3pPr indent="-323850" lvl="2" marL="1371600" rtl="0" algn="l">
              <a:lnSpc>
                <a:spcPct val="100000"/>
              </a:lnSpc>
              <a:spcBef>
                <a:spcPts val="400"/>
              </a:spcBef>
              <a:spcAft>
                <a:spcPts val="0"/>
              </a:spcAft>
              <a:buSzPts val="1500"/>
              <a:buChar char="■"/>
              <a:defRPr>
                <a:solidFill>
                  <a:schemeClr val="lt1"/>
                </a:solidFill>
              </a:defRPr>
            </a:lvl3pPr>
            <a:lvl4pPr indent="-317500" lvl="3" marL="1828800" rtl="0" algn="l">
              <a:lnSpc>
                <a:spcPct val="100000"/>
              </a:lnSpc>
              <a:spcBef>
                <a:spcPts val="400"/>
              </a:spcBef>
              <a:spcAft>
                <a:spcPts val="0"/>
              </a:spcAft>
              <a:buSzPts val="1400"/>
              <a:buChar char="●"/>
              <a:defRPr>
                <a:solidFill>
                  <a:schemeClr val="lt1"/>
                </a:solidFill>
              </a:defRPr>
            </a:lvl4pPr>
            <a:lvl5pPr indent="-317500" lvl="4" marL="2286000" rtl="0" algn="l">
              <a:lnSpc>
                <a:spcPct val="100000"/>
              </a:lnSpc>
              <a:spcBef>
                <a:spcPts val="400"/>
              </a:spcBef>
              <a:spcAft>
                <a:spcPts val="0"/>
              </a:spcAft>
              <a:buSzPts val="14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6" name="Google Shape;66;p15"/>
          <p:cNvSpPr txBox="1"/>
          <p:nvPr>
            <p:ph idx="2" type="body"/>
          </p:nvPr>
        </p:nvSpPr>
        <p:spPr>
          <a:xfrm>
            <a:off x="306977" y="3562396"/>
            <a:ext cx="8608200" cy="7749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0"/>
              </a:spcBef>
              <a:spcAft>
                <a:spcPts val="0"/>
              </a:spcAft>
              <a:buSzPts val="1500"/>
              <a:buNone/>
              <a:defRPr sz="1500">
                <a:solidFill>
                  <a:schemeClr val="lt1"/>
                </a:solidFill>
                <a:latin typeface="Arial"/>
                <a:ea typeface="Arial"/>
                <a:cs typeface="Arial"/>
                <a:sym typeface="Arial"/>
              </a:defRPr>
            </a:lvl1pPr>
            <a:lvl2pPr indent="-228600" lvl="1" marL="914400" rtl="0" algn="l">
              <a:lnSpc>
                <a:spcPct val="100000"/>
              </a:lnSpc>
              <a:spcBef>
                <a:spcPts val="400"/>
              </a:spcBef>
              <a:spcAft>
                <a:spcPts val="0"/>
              </a:spcAft>
              <a:buSzPts val="1800"/>
              <a:buNone/>
              <a:defRPr>
                <a:solidFill>
                  <a:schemeClr val="lt1"/>
                </a:solidFill>
              </a:defRPr>
            </a:lvl2pPr>
            <a:lvl3pPr indent="-323850" lvl="2" marL="1371600" rtl="0" algn="l">
              <a:lnSpc>
                <a:spcPct val="100000"/>
              </a:lnSpc>
              <a:spcBef>
                <a:spcPts val="400"/>
              </a:spcBef>
              <a:spcAft>
                <a:spcPts val="0"/>
              </a:spcAft>
              <a:buSzPts val="1500"/>
              <a:buChar char="■"/>
              <a:defRPr>
                <a:solidFill>
                  <a:schemeClr val="lt1"/>
                </a:solidFill>
              </a:defRPr>
            </a:lvl3pPr>
            <a:lvl4pPr indent="-317500" lvl="3" marL="1828800" rtl="0" algn="l">
              <a:lnSpc>
                <a:spcPct val="100000"/>
              </a:lnSpc>
              <a:spcBef>
                <a:spcPts val="400"/>
              </a:spcBef>
              <a:spcAft>
                <a:spcPts val="0"/>
              </a:spcAft>
              <a:buSzPts val="1400"/>
              <a:buChar char="●"/>
              <a:defRPr>
                <a:solidFill>
                  <a:schemeClr val="lt1"/>
                </a:solidFill>
              </a:defRPr>
            </a:lvl4pPr>
            <a:lvl5pPr indent="-317500" lvl="4" marL="2286000" rtl="0" algn="l">
              <a:lnSpc>
                <a:spcPct val="100000"/>
              </a:lnSpc>
              <a:spcBef>
                <a:spcPts val="400"/>
              </a:spcBef>
              <a:spcAft>
                <a:spcPts val="0"/>
              </a:spcAft>
              <a:buSzPts val="14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pic>
        <p:nvPicPr>
          <p:cNvPr id="67" name="Google Shape;67;p15"/>
          <p:cNvPicPr preferRelativeResize="0"/>
          <p:nvPr/>
        </p:nvPicPr>
        <p:blipFill rotWithShape="1">
          <a:blip r:embed="rId3">
            <a:alphaModFix/>
          </a:blip>
          <a:srcRect b="0" l="-16666" r="-16666" t="0"/>
          <a:stretch/>
        </p:blipFill>
        <p:spPr>
          <a:xfrm>
            <a:off x="-175260" y="172996"/>
            <a:ext cx="2628703" cy="481053"/>
          </a:xfrm>
          <a:prstGeom prst="rect">
            <a:avLst/>
          </a:prstGeom>
          <a:noFill/>
          <a:ln>
            <a:noFill/>
          </a:ln>
        </p:spPr>
      </p:pic>
    </p:spTree>
  </p:cSld>
  <p:clrMapOvr>
    <a:masterClrMapping/>
  </p:clrMapOvr>
  <mc:AlternateContent>
    <mc:Choice Requires="p14">
      <p:transition p14:dur="250">
        <p:fade/>
      </p:transition>
    </mc:Choice>
    <mc:Fallback>
      <p:transition>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ext" type="obj">
  <p:cSld name="OBJECT">
    <p:bg>
      <p:bgPr>
        <a:solidFill>
          <a:schemeClr val="lt1"/>
        </a:solidFill>
      </p:bgPr>
    </p:bg>
    <p:spTree>
      <p:nvGrpSpPr>
        <p:cNvPr id="68" name="Shape 68"/>
        <p:cNvGrpSpPr/>
        <p:nvPr/>
      </p:nvGrpSpPr>
      <p:grpSpPr>
        <a:xfrm>
          <a:off x="0" y="0"/>
          <a:ext cx="0" cy="0"/>
          <a:chOff x="0" y="0"/>
          <a:chExt cx="0" cy="0"/>
        </a:xfrm>
      </p:grpSpPr>
      <p:sp>
        <p:nvSpPr>
          <p:cNvPr id="69" name="Google Shape;69;p16"/>
          <p:cNvSpPr txBox="1"/>
          <p:nvPr>
            <p:ph type="title"/>
          </p:nvPr>
        </p:nvSpPr>
        <p:spPr>
          <a:xfrm>
            <a:off x="285751" y="1"/>
            <a:ext cx="8572200" cy="632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011FA3"/>
              </a:buClr>
              <a:buSzPts val="2400"/>
              <a:buFont typeface="Arial"/>
              <a:buNone/>
              <a:defRPr sz="2400">
                <a:solidFill>
                  <a:srgbClr val="011FA3"/>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6"/>
          <p:cNvSpPr txBox="1"/>
          <p:nvPr>
            <p:ph idx="1" type="body"/>
          </p:nvPr>
        </p:nvSpPr>
        <p:spPr>
          <a:xfrm>
            <a:off x="285750" y="736664"/>
            <a:ext cx="8572200" cy="40395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ED7C24"/>
              </a:buClr>
              <a:buSzPts val="2100"/>
              <a:buFont typeface="Noto Sans Symbols"/>
              <a:buChar char="▪"/>
              <a:defRPr>
                <a:solidFill>
                  <a:srgbClr val="3F3F3F"/>
                </a:solidFill>
                <a:latin typeface="Arial"/>
                <a:ea typeface="Arial"/>
                <a:cs typeface="Arial"/>
                <a:sym typeface="Arial"/>
              </a:defRPr>
            </a:lvl1pPr>
            <a:lvl2pPr indent="-342900" lvl="1" marL="914400" rtl="0" algn="l">
              <a:lnSpc>
                <a:spcPct val="100000"/>
              </a:lnSpc>
              <a:spcBef>
                <a:spcPts val="400"/>
              </a:spcBef>
              <a:spcAft>
                <a:spcPts val="0"/>
              </a:spcAft>
              <a:buClr>
                <a:srgbClr val="ED7C24"/>
              </a:buClr>
              <a:buSzPts val="1800"/>
              <a:buFont typeface="Noto Sans Symbols"/>
              <a:buChar char="▪"/>
              <a:defRPr>
                <a:solidFill>
                  <a:srgbClr val="3F3F3F"/>
                </a:solidFill>
                <a:latin typeface="Arial"/>
                <a:ea typeface="Arial"/>
                <a:cs typeface="Arial"/>
                <a:sym typeface="Arial"/>
              </a:defRPr>
            </a:lvl2pPr>
            <a:lvl3pPr indent="-323850" lvl="2" marL="1371600" rtl="0" algn="l">
              <a:lnSpc>
                <a:spcPct val="100000"/>
              </a:lnSpc>
              <a:spcBef>
                <a:spcPts val="400"/>
              </a:spcBef>
              <a:spcAft>
                <a:spcPts val="0"/>
              </a:spcAft>
              <a:buClr>
                <a:srgbClr val="ED7C24"/>
              </a:buClr>
              <a:buSzPts val="1500"/>
              <a:buFont typeface="Noto Sans Symbols"/>
              <a:buChar char="▪"/>
              <a:defRPr>
                <a:solidFill>
                  <a:srgbClr val="3F3F3F"/>
                </a:solidFill>
                <a:latin typeface="Arial"/>
                <a:ea typeface="Arial"/>
                <a:cs typeface="Arial"/>
                <a:sym typeface="Arial"/>
              </a:defRPr>
            </a:lvl3pPr>
            <a:lvl4pPr indent="-317500" lvl="3" marL="1828800" rtl="0" algn="l">
              <a:lnSpc>
                <a:spcPct val="100000"/>
              </a:lnSpc>
              <a:spcBef>
                <a:spcPts val="400"/>
              </a:spcBef>
              <a:spcAft>
                <a:spcPts val="0"/>
              </a:spcAft>
              <a:buClr>
                <a:srgbClr val="ED7C24"/>
              </a:buClr>
              <a:buSzPts val="1400"/>
              <a:buFont typeface="Noto Sans Symbols"/>
              <a:buChar char="▪"/>
              <a:defRPr>
                <a:solidFill>
                  <a:srgbClr val="3F3F3F"/>
                </a:solidFill>
                <a:latin typeface="Arial"/>
                <a:ea typeface="Arial"/>
                <a:cs typeface="Arial"/>
                <a:sym typeface="Arial"/>
              </a:defRPr>
            </a:lvl4pPr>
            <a:lvl5pPr indent="-317500" lvl="4" marL="2286000" rtl="0" algn="l">
              <a:lnSpc>
                <a:spcPct val="100000"/>
              </a:lnSpc>
              <a:spcBef>
                <a:spcPts val="400"/>
              </a:spcBef>
              <a:spcAft>
                <a:spcPts val="0"/>
              </a:spcAft>
              <a:buClr>
                <a:srgbClr val="ED7C24"/>
              </a:buClr>
              <a:buSzPts val="1400"/>
              <a:buFont typeface="Noto Sans Symbols"/>
              <a:buChar char="▪"/>
              <a:defRPr>
                <a:solidFill>
                  <a:srgbClr val="3F3F3F"/>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ontent - Right Image">
  <p:cSld name="Left Content - Right Image">
    <p:bg>
      <p:bgPr>
        <a:solidFill>
          <a:schemeClr val="lt1"/>
        </a:solidFill>
      </p:bgPr>
    </p:bg>
    <p:spTree>
      <p:nvGrpSpPr>
        <p:cNvPr id="71" name="Shape 71"/>
        <p:cNvGrpSpPr/>
        <p:nvPr/>
      </p:nvGrpSpPr>
      <p:grpSpPr>
        <a:xfrm>
          <a:off x="0" y="0"/>
          <a:ext cx="0" cy="0"/>
          <a:chOff x="0" y="0"/>
          <a:chExt cx="0" cy="0"/>
        </a:xfrm>
      </p:grpSpPr>
      <p:sp>
        <p:nvSpPr>
          <p:cNvPr id="72" name="Google Shape;72;p17"/>
          <p:cNvSpPr txBox="1"/>
          <p:nvPr>
            <p:ph idx="1" type="body"/>
          </p:nvPr>
        </p:nvSpPr>
        <p:spPr>
          <a:xfrm>
            <a:off x="285750" y="736664"/>
            <a:ext cx="4286400" cy="40395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ED7C24"/>
              </a:buClr>
              <a:buSzPts val="2100"/>
              <a:buChar char="●"/>
              <a:defRPr>
                <a:solidFill>
                  <a:srgbClr val="3F3F3F"/>
                </a:solidFill>
                <a:latin typeface="Arial"/>
                <a:ea typeface="Arial"/>
                <a:cs typeface="Arial"/>
                <a:sym typeface="Arial"/>
              </a:defRPr>
            </a:lvl1pPr>
            <a:lvl2pPr indent="-342900" lvl="1" marL="914400" rtl="0" algn="l">
              <a:lnSpc>
                <a:spcPct val="100000"/>
              </a:lnSpc>
              <a:spcBef>
                <a:spcPts val="400"/>
              </a:spcBef>
              <a:spcAft>
                <a:spcPts val="0"/>
              </a:spcAft>
              <a:buClr>
                <a:srgbClr val="ED7C24"/>
              </a:buClr>
              <a:buSzPts val="1800"/>
              <a:buChar char="○"/>
              <a:defRPr>
                <a:solidFill>
                  <a:srgbClr val="3F3F3F"/>
                </a:solidFill>
                <a:latin typeface="Arial"/>
                <a:ea typeface="Arial"/>
                <a:cs typeface="Arial"/>
                <a:sym typeface="Arial"/>
              </a:defRPr>
            </a:lvl2pPr>
            <a:lvl3pPr indent="-323850" lvl="2" marL="1371600" rtl="0" algn="l">
              <a:lnSpc>
                <a:spcPct val="100000"/>
              </a:lnSpc>
              <a:spcBef>
                <a:spcPts val="400"/>
              </a:spcBef>
              <a:spcAft>
                <a:spcPts val="0"/>
              </a:spcAft>
              <a:buClr>
                <a:srgbClr val="ED7C24"/>
              </a:buClr>
              <a:buSzPts val="1500"/>
              <a:buChar char="■"/>
              <a:defRPr>
                <a:solidFill>
                  <a:srgbClr val="3F3F3F"/>
                </a:solidFill>
                <a:latin typeface="Arial"/>
                <a:ea typeface="Arial"/>
                <a:cs typeface="Arial"/>
                <a:sym typeface="Arial"/>
              </a:defRPr>
            </a:lvl3pPr>
            <a:lvl4pPr indent="-317500" lvl="3" marL="1828800" rtl="0" algn="l">
              <a:lnSpc>
                <a:spcPct val="100000"/>
              </a:lnSpc>
              <a:spcBef>
                <a:spcPts val="400"/>
              </a:spcBef>
              <a:spcAft>
                <a:spcPts val="0"/>
              </a:spcAft>
              <a:buClr>
                <a:srgbClr val="ED7C24"/>
              </a:buClr>
              <a:buSzPts val="1400"/>
              <a:buChar char="●"/>
              <a:defRPr>
                <a:solidFill>
                  <a:srgbClr val="3F3F3F"/>
                </a:solidFill>
                <a:latin typeface="Arial"/>
                <a:ea typeface="Arial"/>
                <a:cs typeface="Arial"/>
                <a:sym typeface="Arial"/>
              </a:defRPr>
            </a:lvl4pPr>
            <a:lvl5pPr indent="-317500" lvl="4" marL="2286000" rtl="0" algn="l">
              <a:lnSpc>
                <a:spcPct val="100000"/>
              </a:lnSpc>
              <a:spcBef>
                <a:spcPts val="400"/>
              </a:spcBef>
              <a:spcAft>
                <a:spcPts val="0"/>
              </a:spcAft>
              <a:buClr>
                <a:srgbClr val="ED7C24"/>
              </a:buClr>
              <a:buSzPts val="1400"/>
              <a:buChar char="○"/>
              <a:defRPr>
                <a:solidFill>
                  <a:srgbClr val="3F3F3F"/>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73" name="Google Shape;73;p17"/>
          <p:cNvSpPr txBox="1"/>
          <p:nvPr>
            <p:ph type="title"/>
          </p:nvPr>
        </p:nvSpPr>
        <p:spPr>
          <a:xfrm>
            <a:off x="285751" y="1"/>
            <a:ext cx="8572200" cy="632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011FA3"/>
              </a:buClr>
              <a:buSzPts val="2400"/>
              <a:buFont typeface="Arial"/>
              <a:buNone/>
              <a:defRPr sz="2400">
                <a:solidFill>
                  <a:srgbClr val="011FA3"/>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itle">
  <p:cSld name="Blank with Title">
    <p:bg>
      <p:bgPr>
        <a:solidFill>
          <a:schemeClr val="lt1"/>
        </a:solid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285751" y="1"/>
            <a:ext cx="8572200" cy="632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011FA3"/>
              </a:buClr>
              <a:buSzPts val="2400"/>
              <a:buFont typeface="Arial"/>
              <a:buNone/>
              <a:defRPr sz="2400">
                <a:solidFill>
                  <a:srgbClr val="011FA3"/>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Image - Left Content">
  <p:cSld name="Right Image - Left Content">
    <p:bg>
      <p:bgPr>
        <a:solidFill>
          <a:schemeClr val="lt1"/>
        </a:solidFill>
      </p:bgPr>
    </p:bg>
    <p:spTree>
      <p:nvGrpSpPr>
        <p:cNvPr id="76" name="Shape 76"/>
        <p:cNvGrpSpPr/>
        <p:nvPr/>
      </p:nvGrpSpPr>
      <p:grpSpPr>
        <a:xfrm>
          <a:off x="0" y="0"/>
          <a:ext cx="0" cy="0"/>
          <a:chOff x="0" y="0"/>
          <a:chExt cx="0" cy="0"/>
        </a:xfrm>
      </p:grpSpPr>
      <p:sp>
        <p:nvSpPr>
          <p:cNvPr id="77" name="Google Shape;77;p19"/>
          <p:cNvSpPr txBox="1"/>
          <p:nvPr>
            <p:ph idx="1" type="body"/>
          </p:nvPr>
        </p:nvSpPr>
        <p:spPr>
          <a:xfrm>
            <a:off x="4571760" y="736664"/>
            <a:ext cx="4286400" cy="40395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ED7C24"/>
              </a:buClr>
              <a:buSzPts val="2100"/>
              <a:buChar char="●"/>
              <a:defRPr>
                <a:solidFill>
                  <a:srgbClr val="3F3F3F"/>
                </a:solidFill>
                <a:latin typeface="Arial"/>
                <a:ea typeface="Arial"/>
                <a:cs typeface="Arial"/>
                <a:sym typeface="Arial"/>
              </a:defRPr>
            </a:lvl1pPr>
            <a:lvl2pPr indent="-342900" lvl="1" marL="914400" rtl="0" algn="l">
              <a:lnSpc>
                <a:spcPct val="100000"/>
              </a:lnSpc>
              <a:spcBef>
                <a:spcPts val="400"/>
              </a:spcBef>
              <a:spcAft>
                <a:spcPts val="0"/>
              </a:spcAft>
              <a:buClr>
                <a:srgbClr val="ED7C24"/>
              </a:buClr>
              <a:buSzPts val="1800"/>
              <a:buChar char="○"/>
              <a:defRPr>
                <a:solidFill>
                  <a:srgbClr val="3F3F3F"/>
                </a:solidFill>
                <a:latin typeface="Arial"/>
                <a:ea typeface="Arial"/>
                <a:cs typeface="Arial"/>
                <a:sym typeface="Arial"/>
              </a:defRPr>
            </a:lvl2pPr>
            <a:lvl3pPr indent="-323850" lvl="2" marL="1371600" rtl="0" algn="l">
              <a:lnSpc>
                <a:spcPct val="100000"/>
              </a:lnSpc>
              <a:spcBef>
                <a:spcPts val="400"/>
              </a:spcBef>
              <a:spcAft>
                <a:spcPts val="0"/>
              </a:spcAft>
              <a:buClr>
                <a:srgbClr val="ED7C24"/>
              </a:buClr>
              <a:buSzPts val="1500"/>
              <a:buChar char="■"/>
              <a:defRPr>
                <a:solidFill>
                  <a:srgbClr val="3F3F3F"/>
                </a:solidFill>
                <a:latin typeface="Arial"/>
                <a:ea typeface="Arial"/>
                <a:cs typeface="Arial"/>
                <a:sym typeface="Arial"/>
              </a:defRPr>
            </a:lvl3pPr>
            <a:lvl4pPr indent="-317500" lvl="3" marL="1828800" rtl="0" algn="l">
              <a:lnSpc>
                <a:spcPct val="100000"/>
              </a:lnSpc>
              <a:spcBef>
                <a:spcPts val="400"/>
              </a:spcBef>
              <a:spcAft>
                <a:spcPts val="0"/>
              </a:spcAft>
              <a:buClr>
                <a:srgbClr val="ED7C24"/>
              </a:buClr>
              <a:buSzPts val="1400"/>
              <a:buChar char="●"/>
              <a:defRPr>
                <a:solidFill>
                  <a:srgbClr val="3F3F3F"/>
                </a:solidFill>
                <a:latin typeface="Arial"/>
                <a:ea typeface="Arial"/>
                <a:cs typeface="Arial"/>
                <a:sym typeface="Arial"/>
              </a:defRPr>
            </a:lvl4pPr>
            <a:lvl5pPr indent="-317500" lvl="4" marL="2286000" rtl="0" algn="l">
              <a:lnSpc>
                <a:spcPct val="100000"/>
              </a:lnSpc>
              <a:spcBef>
                <a:spcPts val="400"/>
              </a:spcBef>
              <a:spcAft>
                <a:spcPts val="0"/>
              </a:spcAft>
              <a:buClr>
                <a:srgbClr val="ED7C24"/>
              </a:buClr>
              <a:buSzPts val="1400"/>
              <a:buChar char="○"/>
              <a:defRPr>
                <a:solidFill>
                  <a:srgbClr val="3F3F3F"/>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78" name="Google Shape;78;p19"/>
          <p:cNvSpPr txBox="1"/>
          <p:nvPr>
            <p:ph type="title"/>
          </p:nvPr>
        </p:nvSpPr>
        <p:spPr>
          <a:xfrm>
            <a:off x="285750" y="0"/>
            <a:ext cx="8572200" cy="632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011FA3"/>
              </a:buClr>
              <a:buSzPts val="2400"/>
              <a:buFont typeface="Arial"/>
              <a:buNone/>
              <a:defRPr sz="2400">
                <a:solidFill>
                  <a:srgbClr val="011FA3"/>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bg>
      <p:bgPr>
        <a:solidFill>
          <a:schemeClr val="lt1"/>
        </a:solidFill>
      </p:bgPr>
    </p:bg>
    <p:spTree>
      <p:nvGrpSpPr>
        <p:cNvPr id="79" name="Shape 79"/>
        <p:cNvGrpSpPr/>
        <p:nvPr/>
      </p:nvGrpSpPr>
      <p:grpSpPr>
        <a:xfrm>
          <a:off x="0" y="0"/>
          <a:ext cx="0" cy="0"/>
          <a:chOff x="0" y="0"/>
          <a:chExt cx="0" cy="0"/>
        </a:xfrm>
      </p:grpSpPr>
    </p:spTree>
  </p:cSld>
  <p:clrMapOvr>
    <a:masterClrMapping/>
  </p:clrMapOvr>
  <mc:AlternateContent>
    <mc:Choice Requires="p14">
      <p:transition p14:dur="25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 Chart" showMasterSp="0">
  <p:cSld name="Quad Chart">
    <p:bg>
      <p:bgPr>
        <a:solidFill>
          <a:schemeClr val="lt1"/>
        </a:solidFill>
      </p:bgPr>
    </p:bg>
    <p:spTree>
      <p:nvGrpSpPr>
        <p:cNvPr id="80" name="Shape 80"/>
        <p:cNvGrpSpPr/>
        <p:nvPr/>
      </p:nvGrpSpPr>
      <p:grpSpPr>
        <a:xfrm>
          <a:off x="0" y="0"/>
          <a:ext cx="0" cy="0"/>
          <a:chOff x="0" y="0"/>
          <a:chExt cx="0" cy="0"/>
        </a:xfrm>
      </p:grpSpPr>
      <p:sp>
        <p:nvSpPr>
          <p:cNvPr id="81" name="Google Shape;81;p21"/>
          <p:cNvSpPr txBox="1"/>
          <p:nvPr>
            <p:ph idx="1" type="body"/>
          </p:nvPr>
        </p:nvSpPr>
        <p:spPr>
          <a:xfrm>
            <a:off x="285750" y="1045427"/>
            <a:ext cx="4138500" cy="1592700"/>
          </a:xfrm>
          <a:prstGeom prst="rect">
            <a:avLst/>
          </a:prstGeom>
          <a:noFill/>
          <a:ln>
            <a:noFill/>
          </a:ln>
        </p:spPr>
        <p:txBody>
          <a:bodyPr anchorCtr="0" anchor="t" bIns="13700" lIns="68575" spcFirstLastPara="1" rIns="13700" wrap="square" tIns="34275">
            <a:normAutofit/>
          </a:bodyPr>
          <a:lstStyle>
            <a:lvl1pPr indent="-342900" lvl="0" marL="457200" rtl="0" algn="l">
              <a:lnSpc>
                <a:spcPct val="100000"/>
              </a:lnSpc>
              <a:spcBef>
                <a:spcPts val="800"/>
              </a:spcBef>
              <a:spcAft>
                <a:spcPts val="0"/>
              </a:spcAft>
              <a:buClr>
                <a:srgbClr val="ED7C24"/>
              </a:buClr>
              <a:buSzPts val="1800"/>
              <a:buChar char="●"/>
              <a:defRPr sz="1800">
                <a:solidFill>
                  <a:srgbClr val="3F3F3F"/>
                </a:solidFill>
                <a:latin typeface="Arial"/>
                <a:ea typeface="Arial"/>
                <a:cs typeface="Arial"/>
                <a:sym typeface="Arial"/>
              </a:defRPr>
            </a:lvl1pPr>
            <a:lvl2pPr indent="-323850" lvl="1" marL="914400" rtl="0" algn="l">
              <a:lnSpc>
                <a:spcPct val="100000"/>
              </a:lnSpc>
              <a:spcBef>
                <a:spcPts val="400"/>
              </a:spcBef>
              <a:spcAft>
                <a:spcPts val="0"/>
              </a:spcAft>
              <a:buClr>
                <a:srgbClr val="ED7C24"/>
              </a:buClr>
              <a:buSzPts val="1500"/>
              <a:buChar char="○"/>
              <a:defRPr sz="1500">
                <a:solidFill>
                  <a:srgbClr val="3F3F3F"/>
                </a:solidFill>
                <a:latin typeface="Arial"/>
                <a:ea typeface="Arial"/>
                <a:cs typeface="Arial"/>
                <a:sym typeface="Arial"/>
              </a:defRPr>
            </a:lvl2pPr>
            <a:lvl3pPr indent="-317500" lvl="2" marL="1371600" rtl="0" algn="l">
              <a:lnSpc>
                <a:spcPct val="100000"/>
              </a:lnSpc>
              <a:spcBef>
                <a:spcPts val="400"/>
              </a:spcBef>
              <a:spcAft>
                <a:spcPts val="0"/>
              </a:spcAft>
              <a:buClr>
                <a:srgbClr val="ED7C24"/>
              </a:buClr>
              <a:buSzPts val="1400"/>
              <a:buChar char="■"/>
              <a:defRPr sz="1400">
                <a:solidFill>
                  <a:srgbClr val="3F3F3F"/>
                </a:solidFill>
                <a:latin typeface="Arial"/>
                <a:ea typeface="Arial"/>
                <a:cs typeface="Arial"/>
                <a:sym typeface="Arial"/>
              </a:defRPr>
            </a:lvl3pPr>
            <a:lvl4pPr indent="-304800" lvl="3" marL="1828800" rtl="0" algn="l">
              <a:lnSpc>
                <a:spcPct val="100000"/>
              </a:lnSpc>
              <a:spcBef>
                <a:spcPts val="400"/>
              </a:spcBef>
              <a:spcAft>
                <a:spcPts val="0"/>
              </a:spcAft>
              <a:buClr>
                <a:srgbClr val="ED7C24"/>
              </a:buClr>
              <a:buSzPts val="1200"/>
              <a:buChar char="●"/>
              <a:defRPr sz="1200">
                <a:solidFill>
                  <a:srgbClr val="3F3F3F"/>
                </a:solidFill>
                <a:latin typeface="Arial"/>
                <a:ea typeface="Arial"/>
                <a:cs typeface="Arial"/>
                <a:sym typeface="Arial"/>
              </a:defRPr>
            </a:lvl4pPr>
            <a:lvl5pPr indent="-304800" lvl="4" marL="2286000" rtl="0" algn="l">
              <a:lnSpc>
                <a:spcPct val="100000"/>
              </a:lnSpc>
              <a:spcBef>
                <a:spcPts val="400"/>
              </a:spcBef>
              <a:spcAft>
                <a:spcPts val="0"/>
              </a:spcAft>
              <a:buClr>
                <a:srgbClr val="ED7C24"/>
              </a:buClr>
              <a:buSzPts val="1200"/>
              <a:buChar char="○"/>
              <a:defRPr sz="1200">
                <a:solidFill>
                  <a:srgbClr val="3F3F3F"/>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82" name="Google Shape;82;p21"/>
          <p:cNvSpPr/>
          <p:nvPr/>
        </p:nvSpPr>
        <p:spPr>
          <a:xfrm>
            <a:off x="8541989" y="4781373"/>
            <a:ext cx="399900" cy="342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b="0" i="0" lang="en" sz="1200" u="none" cap="none" strike="noStrike">
                <a:solidFill>
                  <a:srgbClr val="0020A5"/>
                </a:solidFill>
                <a:latin typeface="Arial"/>
                <a:ea typeface="Arial"/>
                <a:cs typeface="Arial"/>
                <a:sym typeface="Arial"/>
              </a:rPr>
              <a:t>‹#›</a:t>
            </a:fld>
            <a:endParaRPr b="0" i="0" sz="1200" u="none" cap="none" strike="noStrike">
              <a:solidFill>
                <a:srgbClr val="0020A5"/>
              </a:solidFill>
              <a:latin typeface="Arial"/>
              <a:ea typeface="Arial"/>
              <a:cs typeface="Arial"/>
              <a:sym typeface="Arial"/>
            </a:endParaRPr>
          </a:p>
        </p:txBody>
      </p:sp>
      <p:sp>
        <p:nvSpPr>
          <p:cNvPr id="83" name="Google Shape;83;p21"/>
          <p:cNvSpPr txBox="1"/>
          <p:nvPr/>
        </p:nvSpPr>
        <p:spPr>
          <a:xfrm>
            <a:off x="328829" y="4851239"/>
            <a:ext cx="942000" cy="243300"/>
          </a:xfrm>
          <a:prstGeom prst="rect">
            <a:avLst/>
          </a:prstGeom>
          <a:solidFill>
            <a:schemeClr val="lt1"/>
          </a:solidFill>
          <a:ln>
            <a:noFill/>
          </a:ln>
        </p:spPr>
        <p:txBody>
          <a:bodyPr anchorCtr="0" anchor="ctr" bIns="34275" lIns="68575" spcFirstLastPara="1" rIns="68575" wrap="square" tIns="34275">
            <a:spAutoFit/>
          </a:bodyPr>
          <a:lstStyle/>
          <a:p>
            <a:pPr indent="0" lvl="0" marL="0" marR="0" rtl="0" algn="l">
              <a:spcBef>
                <a:spcPts val="0"/>
              </a:spcBef>
              <a:spcAft>
                <a:spcPts val="0"/>
              </a:spcAft>
              <a:buNone/>
            </a:pPr>
            <a:r>
              <a:rPr b="1" i="0" lang="en" sz="1100" u="none" cap="none" strike="noStrike">
                <a:solidFill>
                  <a:srgbClr val="0020A5"/>
                </a:solidFill>
                <a:latin typeface="Arial"/>
                <a:ea typeface="Arial"/>
                <a:cs typeface="Arial"/>
                <a:sym typeface="Arial"/>
              </a:rPr>
              <a:t>CONTACT:</a:t>
            </a:r>
            <a:endParaRPr sz="1100"/>
          </a:p>
        </p:txBody>
      </p:sp>
      <p:cxnSp>
        <p:nvCxnSpPr>
          <p:cNvPr id="84" name="Google Shape;84;p21"/>
          <p:cNvCxnSpPr/>
          <p:nvPr/>
        </p:nvCxnSpPr>
        <p:spPr>
          <a:xfrm>
            <a:off x="285750" y="2708945"/>
            <a:ext cx="8572200" cy="0"/>
          </a:xfrm>
          <a:prstGeom prst="straightConnector1">
            <a:avLst/>
          </a:prstGeom>
          <a:noFill/>
          <a:ln cap="flat" cmpd="sng" w="9525">
            <a:solidFill>
              <a:srgbClr val="0020A5"/>
            </a:solidFill>
            <a:prstDash val="solid"/>
            <a:miter lim="800000"/>
            <a:headEnd len="sm" w="sm" type="none"/>
            <a:tailEnd len="sm" w="sm" type="none"/>
          </a:ln>
        </p:spPr>
      </p:cxnSp>
      <p:cxnSp>
        <p:nvCxnSpPr>
          <p:cNvPr id="85" name="Google Shape;85;p21"/>
          <p:cNvCxnSpPr/>
          <p:nvPr/>
        </p:nvCxnSpPr>
        <p:spPr>
          <a:xfrm rot="10800000">
            <a:off x="4572000" y="673693"/>
            <a:ext cx="0" cy="4010700"/>
          </a:xfrm>
          <a:prstGeom prst="straightConnector1">
            <a:avLst/>
          </a:prstGeom>
          <a:noFill/>
          <a:ln cap="flat" cmpd="sng" w="9525">
            <a:solidFill>
              <a:srgbClr val="0020A5"/>
            </a:solidFill>
            <a:prstDash val="solid"/>
            <a:miter lim="800000"/>
            <a:headEnd len="sm" w="sm" type="none"/>
            <a:tailEnd len="sm" w="sm" type="none"/>
          </a:ln>
        </p:spPr>
      </p:cxnSp>
      <p:sp>
        <p:nvSpPr>
          <p:cNvPr id="86" name="Google Shape;86;p21"/>
          <p:cNvSpPr txBox="1"/>
          <p:nvPr>
            <p:ph idx="2" type="body"/>
          </p:nvPr>
        </p:nvSpPr>
        <p:spPr>
          <a:xfrm>
            <a:off x="285749" y="707594"/>
            <a:ext cx="4138500" cy="3378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SzPts val="1800"/>
              <a:buNone/>
              <a:defRPr b="1" sz="1800">
                <a:latin typeface="Arial"/>
                <a:ea typeface="Arial"/>
                <a:cs typeface="Arial"/>
                <a:sym typeface="Arial"/>
              </a:defRPr>
            </a:lvl1pPr>
            <a:lvl2pPr indent="-228600" lvl="1" marL="914400" rtl="0" algn="l">
              <a:lnSpc>
                <a:spcPct val="100000"/>
              </a:lnSpc>
              <a:spcBef>
                <a:spcPts val="400"/>
              </a:spcBef>
              <a:spcAft>
                <a:spcPts val="0"/>
              </a:spcAft>
              <a:buSzPts val="1800"/>
              <a:buNone/>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pic>
        <p:nvPicPr>
          <p:cNvPr id="87" name="Google Shape;87;p21"/>
          <p:cNvPicPr preferRelativeResize="0"/>
          <p:nvPr/>
        </p:nvPicPr>
        <p:blipFill rotWithShape="1">
          <a:blip r:embed="rId2">
            <a:alphaModFix/>
          </a:blip>
          <a:srcRect b="0" l="0" r="0" t="0"/>
          <a:stretch/>
        </p:blipFill>
        <p:spPr>
          <a:xfrm>
            <a:off x="328829" y="120325"/>
            <a:ext cx="381961" cy="381961"/>
          </a:xfrm>
          <a:prstGeom prst="rect">
            <a:avLst/>
          </a:prstGeom>
          <a:noFill/>
          <a:ln>
            <a:noFill/>
          </a:ln>
        </p:spPr>
      </p:pic>
      <p:sp>
        <p:nvSpPr>
          <p:cNvPr id="88" name="Google Shape;88;p21"/>
          <p:cNvSpPr txBox="1"/>
          <p:nvPr>
            <p:ph idx="3" type="body"/>
          </p:nvPr>
        </p:nvSpPr>
        <p:spPr>
          <a:xfrm>
            <a:off x="1207918" y="4868552"/>
            <a:ext cx="6093900" cy="196200"/>
          </a:xfrm>
          <a:prstGeom prst="rect">
            <a:avLst/>
          </a:prstGeom>
          <a:noFill/>
          <a:ln>
            <a:noFill/>
          </a:ln>
        </p:spPr>
        <p:txBody>
          <a:bodyPr anchorCtr="0" anchor="ctr" bIns="34275" lIns="68575" spcFirstLastPara="1" rIns="68575" wrap="square" tIns="34275">
            <a:noAutofit/>
          </a:bodyPr>
          <a:lstStyle>
            <a:lvl1pPr indent="-228600" lvl="0" marL="457200" rtl="0" algn="l">
              <a:lnSpc>
                <a:spcPct val="100000"/>
              </a:lnSpc>
              <a:spcBef>
                <a:spcPts val="800"/>
              </a:spcBef>
              <a:spcAft>
                <a:spcPts val="0"/>
              </a:spcAft>
              <a:buSzPts val="900"/>
              <a:buNone/>
              <a:defRPr b="0" i="0" sz="900">
                <a:solidFill>
                  <a:schemeClr val="dk1"/>
                </a:solidFill>
                <a:latin typeface="Arial"/>
                <a:ea typeface="Arial"/>
                <a:cs typeface="Arial"/>
                <a:sym typeface="Arial"/>
              </a:defRPr>
            </a:lvl1pPr>
            <a:lvl2pPr indent="-228600" lvl="1" marL="914400" rtl="0" algn="l">
              <a:lnSpc>
                <a:spcPct val="100000"/>
              </a:lnSpc>
              <a:spcBef>
                <a:spcPts val="400"/>
              </a:spcBef>
              <a:spcAft>
                <a:spcPts val="0"/>
              </a:spcAft>
              <a:buSzPts val="1800"/>
              <a:buNone/>
              <a:defRPr/>
            </a:lvl2pPr>
            <a:lvl3pPr indent="-228600" lvl="2" marL="1371600" rtl="0" algn="l">
              <a:lnSpc>
                <a:spcPct val="100000"/>
              </a:lnSpc>
              <a:spcBef>
                <a:spcPts val="400"/>
              </a:spcBef>
              <a:spcAft>
                <a:spcPts val="0"/>
              </a:spcAft>
              <a:buSzPts val="1500"/>
              <a:buNone/>
              <a:defRPr/>
            </a:lvl3pPr>
            <a:lvl4pPr indent="-228600" lvl="3" marL="1828800" rtl="0" algn="l">
              <a:lnSpc>
                <a:spcPct val="100000"/>
              </a:lnSpc>
              <a:spcBef>
                <a:spcPts val="400"/>
              </a:spcBef>
              <a:spcAft>
                <a:spcPts val="0"/>
              </a:spcAft>
              <a:buSzPts val="1400"/>
              <a:buNone/>
              <a:defRPr/>
            </a:lvl4pPr>
            <a:lvl5pPr indent="-228600" lvl="4" marL="2286000" rtl="0" algn="l">
              <a:lnSpc>
                <a:spcPct val="100000"/>
              </a:lnSpc>
              <a:spcBef>
                <a:spcPts val="400"/>
              </a:spcBef>
              <a:spcAft>
                <a:spcPts val="0"/>
              </a:spcAft>
              <a:buSzPts val="14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89" name="Google Shape;89;p21"/>
          <p:cNvSpPr txBox="1"/>
          <p:nvPr>
            <p:ph idx="4" type="body"/>
          </p:nvPr>
        </p:nvSpPr>
        <p:spPr>
          <a:xfrm>
            <a:off x="285750" y="3123611"/>
            <a:ext cx="4138500" cy="1592700"/>
          </a:xfrm>
          <a:prstGeom prst="rect">
            <a:avLst/>
          </a:prstGeom>
          <a:noFill/>
          <a:ln>
            <a:noFill/>
          </a:ln>
        </p:spPr>
        <p:txBody>
          <a:bodyPr anchorCtr="0" anchor="t" bIns="13700" lIns="68575" spcFirstLastPara="1" rIns="13700" wrap="square" tIns="34275">
            <a:normAutofit/>
          </a:bodyPr>
          <a:lstStyle>
            <a:lvl1pPr indent="-342900" lvl="0" marL="457200" rtl="0" algn="l">
              <a:lnSpc>
                <a:spcPct val="100000"/>
              </a:lnSpc>
              <a:spcBef>
                <a:spcPts val="800"/>
              </a:spcBef>
              <a:spcAft>
                <a:spcPts val="0"/>
              </a:spcAft>
              <a:buClr>
                <a:srgbClr val="ED7C24"/>
              </a:buClr>
              <a:buSzPts val="1800"/>
              <a:buChar char="●"/>
              <a:defRPr sz="1800">
                <a:solidFill>
                  <a:srgbClr val="3F3F3F"/>
                </a:solidFill>
                <a:latin typeface="Arial"/>
                <a:ea typeface="Arial"/>
                <a:cs typeface="Arial"/>
                <a:sym typeface="Arial"/>
              </a:defRPr>
            </a:lvl1pPr>
            <a:lvl2pPr indent="-323850" lvl="1" marL="914400" rtl="0" algn="l">
              <a:lnSpc>
                <a:spcPct val="100000"/>
              </a:lnSpc>
              <a:spcBef>
                <a:spcPts val="400"/>
              </a:spcBef>
              <a:spcAft>
                <a:spcPts val="0"/>
              </a:spcAft>
              <a:buClr>
                <a:srgbClr val="ED7C24"/>
              </a:buClr>
              <a:buSzPts val="1500"/>
              <a:buChar char="○"/>
              <a:defRPr sz="1500">
                <a:solidFill>
                  <a:srgbClr val="3F3F3F"/>
                </a:solidFill>
                <a:latin typeface="Arial"/>
                <a:ea typeface="Arial"/>
                <a:cs typeface="Arial"/>
                <a:sym typeface="Arial"/>
              </a:defRPr>
            </a:lvl2pPr>
            <a:lvl3pPr indent="-317500" lvl="2" marL="1371600" rtl="0" algn="l">
              <a:lnSpc>
                <a:spcPct val="100000"/>
              </a:lnSpc>
              <a:spcBef>
                <a:spcPts val="400"/>
              </a:spcBef>
              <a:spcAft>
                <a:spcPts val="0"/>
              </a:spcAft>
              <a:buClr>
                <a:srgbClr val="ED7C24"/>
              </a:buClr>
              <a:buSzPts val="1400"/>
              <a:buChar char="■"/>
              <a:defRPr sz="1400">
                <a:solidFill>
                  <a:srgbClr val="3F3F3F"/>
                </a:solidFill>
                <a:latin typeface="Arial"/>
                <a:ea typeface="Arial"/>
                <a:cs typeface="Arial"/>
                <a:sym typeface="Arial"/>
              </a:defRPr>
            </a:lvl3pPr>
            <a:lvl4pPr indent="-304800" lvl="3" marL="1828800" rtl="0" algn="l">
              <a:lnSpc>
                <a:spcPct val="100000"/>
              </a:lnSpc>
              <a:spcBef>
                <a:spcPts val="400"/>
              </a:spcBef>
              <a:spcAft>
                <a:spcPts val="0"/>
              </a:spcAft>
              <a:buClr>
                <a:srgbClr val="ED7C24"/>
              </a:buClr>
              <a:buSzPts val="1200"/>
              <a:buChar char="●"/>
              <a:defRPr sz="1200">
                <a:solidFill>
                  <a:srgbClr val="3F3F3F"/>
                </a:solidFill>
                <a:latin typeface="Arial"/>
                <a:ea typeface="Arial"/>
                <a:cs typeface="Arial"/>
                <a:sym typeface="Arial"/>
              </a:defRPr>
            </a:lvl4pPr>
            <a:lvl5pPr indent="-304800" lvl="4" marL="2286000" rtl="0" algn="l">
              <a:lnSpc>
                <a:spcPct val="100000"/>
              </a:lnSpc>
              <a:spcBef>
                <a:spcPts val="400"/>
              </a:spcBef>
              <a:spcAft>
                <a:spcPts val="0"/>
              </a:spcAft>
              <a:buClr>
                <a:srgbClr val="ED7C24"/>
              </a:buClr>
              <a:buSzPts val="1200"/>
              <a:buChar char="○"/>
              <a:defRPr sz="1200">
                <a:solidFill>
                  <a:srgbClr val="3F3F3F"/>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90" name="Google Shape;90;p21"/>
          <p:cNvSpPr txBox="1"/>
          <p:nvPr>
            <p:ph idx="5" type="body"/>
          </p:nvPr>
        </p:nvSpPr>
        <p:spPr>
          <a:xfrm>
            <a:off x="285749" y="2785778"/>
            <a:ext cx="4138500" cy="3378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SzPts val="1800"/>
              <a:buNone/>
              <a:defRPr b="1" sz="1800">
                <a:latin typeface="Arial"/>
                <a:ea typeface="Arial"/>
                <a:cs typeface="Arial"/>
                <a:sym typeface="Arial"/>
              </a:defRPr>
            </a:lvl1pPr>
            <a:lvl2pPr indent="-228600" lvl="1" marL="914400" rtl="0" algn="l">
              <a:lnSpc>
                <a:spcPct val="100000"/>
              </a:lnSpc>
              <a:spcBef>
                <a:spcPts val="400"/>
              </a:spcBef>
              <a:spcAft>
                <a:spcPts val="0"/>
              </a:spcAft>
              <a:buSzPts val="1800"/>
              <a:buNone/>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91" name="Google Shape;91;p21"/>
          <p:cNvSpPr txBox="1"/>
          <p:nvPr>
            <p:ph idx="6" type="body"/>
          </p:nvPr>
        </p:nvSpPr>
        <p:spPr>
          <a:xfrm>
            <a:off x="4726132" y="3123611"/>
            <a:ext cx="4138500" cy="1592700"/>
          </a:xfrm>
          <a:prstGeom prst="rect">
            <a:avLst/>
          </a:prstGeom>
          <a:noFill/>
          <a:ln>
            <a:noFill/>
          </a:ln>
        </p:spPr>
        <p:txBody>
          <a:bodyPr anchorCtr="0" anchor="t" bIns="13700" lIns="68575" spcFirstLastPara="1" rIns="13700" wrap="square" tIns="34275">
            <a:normAutofit/>
          </a:bodyPr>
          <a:lstStyle>
            <a:lvl1pPr indent="-342900" lvl="0" marL="457200" rtl="0" algn="l">
              <a:lnSpc>
                <a:spcPct val="100000"/>
              </a:lnSpc>
              <a:spcBef>
                <a:spcPts val="800"/>
              </a:spcBef>
              <a:spcAft>
                <a:spcPts val="0"/>
              </a:spcAft>
              <a:buClr>
                <a:srgbClr val="ED7C24"/>
              </a:buClr>
              <a:buSzPts val="1800"/>
              <a:buChar char="●"/>
              <a:defRPr sz="1800">
                <a:solidFill>
                  <a:srgbClr val="3F3F3F"/>
                </a:solidFill>
                <a:latin typeface="Arial"/>
                <a:ea typeface="Arial"/>
                <a:cs typeface="Arial"/>
                <a:sym typeface="Arial"/>
              </a:defRPr>
            </a:lvl1pPr>
            <a:lvl2pPr indent="-323850" lvl="1" marL="914400" rtl="0" algn="l">
              <a:lnSpc>
                <a:spcPct val="100000"/>
              </a:lnSpc>
              <a:spcBef>
                <a:spcPts val="400"/>
              </a:spcBef>
              <a:spcAft>
                <a:spcPts val="0"/>
              </a:spcAft>
              <a:buClr>
                <a:srgbClr val="ED7C24"/>
              </a:buClr>
              <a:buSzPts val="1500"/>
              <a:buChar char="○"/>
              <a:defRPr sz="1500">
                <a:solidFill>
                  <a:srgbClr val="3F3F3F"/>
                </a:solidFill>
                <a:latin typeface="Arial"/>
                <a:ea typeface="Arial"/>
                <a:cs typeface="Arial"/>
                <a:sym typeface="Arial"/>
              </a:defRPr>
            </a:lvl2pPr>
            <a:lvl3pPr indent="-317500" lvl="2" marL="1371600" rtl="0" algn="l">
              <a:lnSpc>
                <a:spcPct val="100000"/>
              </a:lnSpc>
              <a:spcBef>
                <a:spcPts val="400"/>
              </a:spcBef>
              <a:spcAft>
                <a:spcPts val="0"/>
              </a:spcAft>
              <a:buClr>
                <a:srgbClr val="ED7C24"/>
              </a:buClr>
              <a:buSzPts val="1400"/>
              <a:buChar char="■"/>
              <a:defRPr sz="1400">
                <a:solidFill>
                  <a:srgbClr val="3F3F3F"/>
                </a:solidFill>
                <a:latin typeface="Arial"/>
                <a:ea typeface="Arial"/>
                <a:cs typeface="Arial"/>
                <a:sym typeface="Arial"/>
              </a:defRPr>
            </a:lvl3pPr>
            <a:lvl4pPr indent="-304800" lvl="3" marL="1828800" rtl="0" algn="l">
              <a:lnSpc>
                <a:spcPct val="100000"/>
              </a:lnSpc>
              <a:spcBef>
                <a:spcPts val="400"/>
              </a:spcBef>
              <a:spcAft>
                <a:spcPts val="0"/>
              </a:spcAft>
              <a:buClr>
                <a:srgbClr val="ED7C24"/>
              </a:buClr>
              <a:buSzPts val="1200"/>
              <a:buChar char="●"/>
              <a:defRPr sz="1200">
                <a:solidFill>
                  <a:srgbClr val="3F3F3F"/>
                </a:solidFill>
                <a:latin typeface="Arial"/>
                <a:ea typeface="Arial"/>
                <a:cs typeface="Arial"/>
                <a:sym typeface="Arial"/>
              </a:defRPr>
            </a:lvl4pPr>
            <a:lvl5pPr indent="-304800" lvl="4" marL="2286000" rtl="0" algn="l">
              <a:lnSpc>
                <a:spcPct val="100000"/>
              </a:lnSpc>
              <a:spcBef>
                <a:spcPts val="400"/>
              </a:spcBef>
              <a:spcAft>
                <a:spcPts val="0"/>
              </a:spcAft>
              <a:buClr>
                <a:srgbClr val="ED7C24"/>
              </a:buClr>
              <a:buSzPts val="1200"/>
              <a:buChar char="○"/>
              <a:defRPr sz="1200">
                <a:solidFill>
                  <a:srgbClr val="3F3F3F"/>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92" name="Google Shape;92;p21"/>
          <p:cNvSpPr txBox="1"/>
          <p:nvPr>
            <p:ph idx="7" type="body"/>
          </p:nvPr>
        </p:nvSpPr>
        <p:spPr>
          <a:xfrm>
            <a:off x="4726131" y="2785778"/>
            <a:ext cx="4138500" cy="3378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SzPts val="1800"/>
              <a:buNone/>
              <a:defRPr b="1" sz="1800">
                <a:latin typeface="Arial"/>
                <a:ea typeface="Arial"/>
                <a:cs typeface="Arial"/>
                <a:sym typeface="Arial"/>
              </a:defRPr>
            </a:lvl1pPr>
            <a:lvl2pPr indent="-228600" lvl="1" marL="914400" rtl="0" algn="l">
              <a:lnSpc>
                <a:spcPct val="100000"/>
              </a:lnSpc>
              <a:spcBef>
                <a:spcPts val="400"/>
              </a:spcBef>
              <a:spcAft>
                <a:spcPts val="0"/>
              </a:spcAft>
              <a:buSzPts val="1800"/>
              <a:buNone/>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93" name="Google Shape;93;p21"/>
          <p:cNvSpPr/>
          <p:nvPr>
            <p:ph idx="8" type="pic"/>
          </p:nvPr>
        </p:nvSpPr>
        <p:spPr>
          <a:xfrm>
            <a:off x="4725591" y="707231"/>
            <a:ext cx="4132500" cy="1931100"/>
          </a:xfrm>
          <a:prstGeom prst="rect">
            <a:avLst/>
          </a:prstGeom>
          <a:noFill/>
          <a:ln>
            <a:noFill/>
          </a:ln>
        </p:spPr>
      </p:sp>
      <p:sp>
        <p:nvSpPr>
          <p:cNvPr id="94" name="Google Shape;94;p21"/>
          <p:cNvSpPr txBox="1"/>
          <p:nvPr>
            <p:ph idx="9" type="body"/>
          </p:nvPr>
        </p:nvSpPr>
        <p:spPr>
          <a:xfrm>
            <a:off x="7301753" y="4868552"/>
            <a:ext cx="1130400" cy="196200"/>
          </a:xfrm>
          <a:prstGeom prst="rect">
            <a:avLst/>
          </a:prstGeom>
          <a:solidFill>
            <a:schemeClr val="lt1"/>
          </a:solidFill>
          <a:ln>
            <a:noFill/>
          </a:ln>
        </p:spPr>
        <p:txBody>
          <a:bodyPr anchorCtr="0" anchor="ctr" bIns="34275" lIns="68575" spcFirstLastPara="1" rIns="68575" wrap="square" tIns="34275">
            <a:spAutoFit/>
          </a:bodyPr>
          <a:lstStyle>
            <a:lvl1pPr indent="-228600" lvl="0" marL="457200" rtl="0" algn="ctr">
              <a:lnSpc>
                <a:spcPct val="100000"/>
              </a:lnSpc>
              <a:spcBef>
                <a:spcPts val="800"/>
              </a:spcBef>
              <a:spcAft>
                <a:spcPts val="0"/>
              </a:spcAft>
              <a:buSzPts val="800"/>
              <a:buNone/>
              <a:defRPr b="1" i="0" sz="800">
                <a:solidFill>
                  <a:srgbClr val="0020A5"/>
                </a:solidFill>
                <a:latin typeface="Arial Black"/>
                <a:ea typeface="Arial Black"/>
                <a:cs typeface="Arial Black"/>
                <a:sym typeface="Arial Black"/>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95" name="Google Shape;95;p21"/>
          <p:cNvSpPr txBox="1"/>
          <p:nvPr>
            <p:ph type="title"/>
          </p:nvPr>
        </p:nvSpPr>
        <p:spPr>
          <a:xfrm>
            <a:off x="774290" y="1"/>
            <a:ext cx="8083500" cy="632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011FA3"/>
              </a:buClr>
              <a:buSzPts val="2400"/>
              <a:buFont typeface="Arial"/>
              <a:buNone/>
              <a:defRPr sz="2400">
                <a:solidFill>
                  <a:srgbClr val="011FA3"/>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 Chart for Planning">
  <p:cSld name="Quad Chart for Planning">
    <p:spTree>
      <p:nvGrpSpPr>
        <p:cNvPr id="96" name="Shape 96"/>
        <p:cNvGrpSpPr/>
        <p:nvPr/>
      </p:nvGrpSpPr>
      <p:grpSpPr>
        <a:xfrm>
          <a:off x="0" y="0"/>
          <a:ext cx="0" cy="0"/>
          <a:chOff x="0" y="0"/>
          <a:chExt cx="0" cy="0"/>
        </a:xfrm>
      </p:grpSpPr>
      <p:grpSp>
        <p:nvGrpSpPr>
          <p:cNvPr id="97" name="Google Shape;97;p22"/>
          <p:cNvGrpSpPr/>
          <p:nvPr/>
        </p:nvGrpSpPr>
        <p:grpSpPr>
          <a:xfrm>
            <a:off x="971353" y="953494"/>
            <a:ext cx="7201659" cy="3600793"/>
            <a:chOff x="609280" y="945242"/>
            <a:chExt cx="10973120" cy="5492363"/>
          </a:xfrm>
        </p:grpSpPr>
        <p:sp>
          <p:nvSpPr>
            <p:cNvPr id="98" name="Google Shape;98;p22"/>
            <p:cNvSpPr/>
            <p:nvPr/>
          </p:nvSpPr>
          <p:spPr>
            <a:xfrm>
              <a:off x="609280" y="945242"/>
              <a:ext cx="10972800" cy="5486400"/>
            </a:xfrm>
            <a:prstGeom prst="rect">
              <a:avLst/>
            </a:prstGeom>
            <a:solidFill>
              <a:schemeClr val="lt2"/>
            </a:solidFill>
            <a:ln cap="flat" cmpd="sng" w="28575">
              <a:solidFill>
                <a:srgbClr val="A5A5A5"/>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cxnSp>
          <p:nvCxnSpPr>
            <p:cNvPr id="99" name="Google Shape;99;p22"/>
            <p:cNvCxnSpPr/>
            <p:nvPr/>
          </p:nvCxnSpPr>
          <p:spPr>
            <a:xfrm>
              <a:off x="609600" y="3694405"/>
              <a:ext cx="10972800" cy="0"/>
            </a:xfrm>
            <a:prstGeom prst="straightConnector1">
              <a:avLst/>
            </a:prstGeom>
            <a:noFill/>
            <a:ln cap="flat" cmpd="sng" w="28575">
              <a:solidFill>
                <a:srgbClr val="A5A5A5"/>
              </a:solidFill>
              <a:prstDash val="dash"/>
              <a:miter lim="800000"/>
              <a:headEnd len="sm" w="sm" type="none"/>
              <a:tailEnd len="sm" w="sm" type="none"/>
            </a:ln>
          </p:spPr>
        </p:cxnSp>
        <p:cxnSp>
          <p:nvCxnSpPr>
            <p:cNvPr id="100" name="Google Shape;100;p22"/>
            <p:cNvCxnSpPr/>
            <p:nvPr/>
          </p:nvCxnSpPr>
          <p:spPr>
            <a:xfrm>
              <a:off x="6096000" y="951205"/>
              <a:ext cx="0" cy="5486400"/>
            </a:xfrm>
            <a:prstGeom prst="straightConnector1">
              <a:avLst/>
            </a:prstGeom>
            <a:noFill/>
            <a:ln cap="flat" cmpd="sng" w="28575">
              <a:solidFill>
                <a:srgbClr val="A5A5A5"/>
              </a:solidFill>
              <a:prstDash val="dash"/>
              <a:miter lim="800000"/>
              <a:headEnd len="sm" w="sm" type="none"/>
              <a:tailEnd len="sm" w="sm" type="none"/>
            </a:ln>
          </p:spPr>
        </p:cxnSp>
      </p:grpSp>
      <p:sp>
        <p:nvSpPr>
          <p:cNvPr id="101" name="Google Shape;101;p22"/>
          <p:cNvSpPr txBox="1"/>
          <p:nvPr/>
        </p:nvSpPr>
        <p:spPr>
          <a:xfrm>
            <a:off x="971098" y="4549976"/>
            <a:ext cx="496800" cy="492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400" u="none" cap="none" strike="noStrike">
                <a:solidFill>
                  <a:srgbClr val="7F7F7F"/>
                </a:solidFill>
                <a:latin typeface="Arial"/>
                <a:ea typeface="Arial"/>
                <a:cs typeface="Arial"/>
                <a:sym typeface="Arial"/>
              </a:rPr>
              <a:t>LOW</a:t>
            </a:r>
            <a:endParaRPr sz="1100"/>
          </a:p>
        </p:txBody>
      </p:sp>
      <p:sp>
        <p:nvSpPr>
          <p:cNvPr id="102" name="Google Shape;102;p22"/>
          <p:cNvSpPr txBox="1"/>
          <p:nvPr/>
        </p:nvSpPr>
        <p:spPr>
          <a:xfrm>
            <a:off x="7638267" y="4549976"/>
            <a:ext cx="534000" cy="492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400" u="none" cap="none" strike="noStrike">
                <a:solidFill>
                  <a:srgbClr val="7F7F7F"/>
                </a:solidFill>
                <a:latin typeface="Arial"/>
                <a:ea typeface="Arial"/>
                <a:cs typeface="Arial"/>
                <a:sym typeface="Arial"/>
              </a:rPr>
              <a:t>HIGH</a:t>
            </a:r>
            <a:endParaRPr sz="1100"/>
          </a:p>
        </p:txBody>
      </p:sp>
      <p:sp>
        <p:nvSpPr>
          <p:cNvPr id="103" name="Google Shape;103;p22"/>
          <p:cNvSpPr txBox="1"/>
          <p:nvPr/>
        </p:nvSpPr>
        <p:spPr>
          <a:xfrm rot="-5400000">
            <a:off x="673302" y="970738"/>
            <a:ext cx="534000" cy="492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400" u="none" cap="none" strike="noStrike">
                <a:solidFill>
                  <a:srgbClr val="7F7F7F"/>
                </a:solidFill>
                <a:latin typeface="Arial"/>
                <a:ea typeface="Arial"/>
                <a:cs typeface="Arial"/>
                <a:sym typeface="Arial"/>
              </a:rPr>
              <a:t>HIGH</a:t>
            </a:r>
            <a:endParaRPr sz="1100"/>
          </a:p>
        </p:txBody>
      </p:sp>
      <p:sp>
        <p:nvSpPr>
          <p:cNvPr id="104" name="Google Shape;104;p22"/>
          <p:cNvSpPr txBox="1"/>
          <p:nvPr/>
        </p:nvSpPr>
        <p:spPr>
          <a:xfrm rot="-5400000">
            <a:off x="691902" y="4041894"/>
            <a:ext cx="496800" cy="492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400" u="none" cap="none" strike="noStrike">
                <a:solidFill>
                  <a:srgbClr val="7F7F7F"/>
                </a:solidFill>
                <a:latin typeface="Arial"/>
                <a:ea typeface="Arial"/>
                <a:cs typeface="Arial"/>
                <a:sym typeface="Arial"/>
              </a:rPr>
              <a:t>LOW</a:t>
            </a:r>
            <a:endParaRPr sz="1100"/>
          </a:p>
        </p:txBody>
      </p:sp>
      <p:sp>
        <p:nvSpPr>
          <p:cNvPr id="105" name="Google Shape;105;p22"/>
          <p:cNvSpPr txBox="1"/>
          <p:nvPr>
            <p:ph idx="1" type="body"/>
          </p:nvPr>
        </p:nvSpPr>
        <p:spPr>
          <a:xfrm>
            <a:off x="2690321" y="4557537"/>
            <a:ext cx="3762600" cy="269700"/>
          </a:xfrm>
          <a:prstGeom prst="rect">
            <a:avLst/>
          </a:prstGeom>
          <a:noFill/>
          <a:ln>
            <a:noFill/>
          </a:ln>
        </p:spPr>
        <p:txBody>
          <a:bodyPr anchorCtr="0" anchor="ctr" bIns="34275" lIns="68575" spcFirstLastPara="1" rIns="68575" wrap="square" tIns="34275">
            <a:normAutofit/>
          </a:bodyPr>
          <a:lstStyle>
            <a:lvl1pPr indent="-228600" lvl="0" marL="457200" rtl="0" algn="ctr">
              <a:lnSpc>
                <a:spcPct val="100000"/>
              </a:lnSpc>
              <a:spcBef>
                <a:spcPts val="800"/>
              </a:spcBef>
              <a:spcAft>
                <a:spcPts val="0"/>
              </a:spcAft>
              <a:buSzPts val="1500"/>
              <a:buNone/>
              <a:defRPr sz="1500"/>
            </a:lvl1pPr>
            <a:lvl2pPr indent="-317500" lvl="1" marL="914400" rtl="0" algn="l">
              <a:lnSpc>
                <a:spcPct val="100000"/>
              </a:lnSpc>
              <a:spcBef>
                <a:spcPts val="400"/>
              </a:spcBef>
              <a:spcAft>
                <a:spcPts val="0"/>
              </a:spcAft>
              <a:buSzPts val="1400"/>
              <a:buChar char="○"/>
              <a:defRPr/>
            </a:lvl2pPr>
            <a:lvl3pPr indent="-228600" lvl="2" marL="1371600" rtl="0" algn="l">
              <a:lnSpc>
                <a:spcPct val="100000"/>
              </a:lnSpc>
              <a:spcBef>
                <a:spcPts val="400"/>
              </a:spcBef>
              <a:spcAft>
                <a:spcPts val="0"/>
              </a:spcAft>
              <a:buSzPts val="1500"/>
              <a:buNone/>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06" name="Google Shape;106;p22"/>
          <p:cNvSpPr txBox="1"/>
          <p:nvPr>
            <p:ph idx="2" type="body"/>
          </p:nvPr>
        </p:nvSpPr>
        <p:spPr>
          <a:xfrm rot="-5400000">
            <a:off x="-423262" y="2623578"/>
            <a:ext cx="2511300" cy="276900"/>
          </a:xfrm>
          <a:prstGeom prst="rect">
            <a:avLst/>
          </a:prstGeom>
          <a:noFill/>
          <a:ln>
            <a:noFill/>
          </a:ln>
        </p:spPr>
        <p:txBody>
          <a:bodyPr anchorCtr="0" anchor="ctr" bIns="34275" lIns="68575" spcFirstLastPara="1" rIns="68575" wrap="square" tIns="34275">
            <a:normAutofit/>
          </a:bodyPr>
          <a:lstStyle>
            <a:lvl1pPr indent="-228600" lvl="0" marL="457200" rtl="0" algn="ctr">
              <a:lnSpc>
                <a:spcPct val="100000"/>
              </a:lnSpc>
              <a:spcBef>
                <a:spcPts val="800"/>
              </a:spcBef>
              <a:spcAft>
                <a:spcPts val="0"/>
              </a:spcAft>
              <a:buSzPts val="1500"/>
              <a:buNone/>
              <a:defRPr sz="1500"/>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07" name="Google Shape;107;p22"/>
          <p:cNvSpPr txBox="1"/>
          <p:nvPr>
            <p:ph idx="3" type="body"/>
          </p:nvPr>
        </p:nvSpPr>
        <p:spPr>
          <a:xfrm>
            <a:off x="970360" y="950118"/>
            <a:ext cx="3601500" cy="276900"/>
          </a:xfrm>
          <a:prstGeom prst="rect">
            <a:avLst/>
          </a:prstGeom>
          <a:noFill/>
          <a:ln>
            <a:noFill/>
          </a:ln>
        </p:spPr>
        <p:txBody>
          <a:bodyPr anchorCtr="0" anchor="ctr" bIns="34275" lIns="68575" spcFirstLastPara="1" rIns="68575" wrap="square" tIns="34275">
            <a:normAutofit/>
          </a:bodyPr>
          <a:lstStyle>
            <a:lvl1pPr indent="-228600" lvl="0" marL="457200" rtl="0" algn="ctr">
              <a:lnSpc>
                <a:spcPct val="100000"/>
              </a:lnSpc>
              <a:spcBef>
                <a:spcPts val="800"/>
              </a:spcBef>
              <a:spcAft>
                <a:spcPts val="0"/>
              </a:spcAft>
              <a:buSzPts val="1400"/>
              <a:buNone/>
              <a:defRPr sz="1400">
                <a:solidFill>
                  <a:schemeClr val="dk1"/>
                </a:solidFil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08" name="Google Shape;108;p22"/>
          <p:cNvSpPr txBox="1"/>
          <p:nvPr>
            <p:ph idx="4" type="body"/>
          </p:nvPr>
        </p:nvSpPr>
        <p:spPr>
          <a:xfrm>
            <a:off x="4560374" y="950118"/>
            <a:ext cx="3601500" cy="276900"/>
          </a:xfrm>
          <a:prstGeom prst="rect">
            <a:avLst/>
          </a:prstGeom>
          <a:noFill/>
          <a:ln>
            <a:noFill/>
          </a:ln>
        </p:spPr>
        <p:txBody>
          <a:bodyPr anchorCtr="0" anchor="ctr" bIns="34275" lIns="68575" spcFirstLastPara="1" rIns="68575" wrap="square" tIns="34275">
            <a:normAutofit/>
          </a:bodyPr>
          <a:lstStyle>
            <a:lvl1pPr indent="-228600" lvl="0" marL="457200" rtl="0" algn="ctr">
              <a:lnSpc>
                <a:spcPct val="100000"/>
              </a:lnSpc>
              <a:spcBef>
                <a:spcPts val="800"/>
              </a:spcBef>
              <a:spcAft>
                <a:spcPts val="0"/>
              </a:spcAft>
              <a:buSzPts val="1400"/>
              <a:buNone/>
              <a:defRPr sz="1400">
                <a:solidFill>
                  <a:schemeClr val="dk1"/>
                </a:solidFil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09" name="Google Shape;109;p22"/>
          <p:cNvSpPr txBox="1"/>
          <p:nvPr>
            <p:ph idx="5" type="body"/>
          </p:nvPr>
        </p:nvSpPr>
        <p:spPr>
          <a:xfrm>
            <a:off x="970360" y="4271775"/>
            <a:ext cx="3601500" cy="276900"/>
          </a:xfrm>
          <a:prstGeom prst="rect">
            <a:avLst/>
          </a:prstGeom>
          <a:noFill/>
          <a:ln>
            <a:noFill/>
          </a:ln>
        </p:spPr>
        <p:txBody>
          <a:bodyPr anchorCtr="0" anchor="ctr" bIns="34275" lIns="68575" spcFirstLastPara="1" rIns="68575" wrap="square" tIns="34275">
            <a:normAutofit/>
          </a:bodyPr>
          <a:lstStyle>
            <a:lvl1pPr indent="-228600" lvl="0" marL="457200" rtl="0" algn="ctr">
              <a:lnSpc>
                <a:spcPct val="100000"/>
              </a:lnSpc>
              <a:spcBef>
                <a:spcPts val="800"/>
              </a:spcBef>
              <a:spcAft>
                <a:spcPts val="0"/>
              </a:spcAft>
              <a:buSzPts val="1400"/>
              <a:buNone/>
              <a:defRPr sz="1400">
                <a:solidFill>
                  <a:schemeClr val="dk1"/>
                </a:solidFil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10" name="Google Shape;110;p22"/>
          <p:cNvSpPr txBox="1"/>
          <p:nvPr>
            <p:ph idx="6" type="body"/>
          </p:nvPr>
        </p:nvSpPr>
        <p:spPr>
          <a:xfrm>
            <a:off x="4560374" y="4271775"/>
            <a:ext cx="3601500" cy="276900"/>
          </a:xfrm>
          <a:prstGeom prst="rect">
            <a:avLst/>
          </a:prstGeom>
          <a:noFill/>
          <a:ln>
            <a:noFill/>
          </a:ln>
        </p:spPr>
        <p:txBody>
          <a:bodyPr anchorCtr="0" anchor="ctr" bIns="34275" lIns="68575" spcFirstLastPara="1" rIns="68575" wrap="square" tIns="34275">
            <a:normAutofit/>
          </a:bodyPr>
          <a:lstStyle>
            <a:lvl1pPr indent="-228600" lvl="0" marL="457200" rtl="0" algn="ctr">
              <a:lnSpc>
                <a:spcPct val="100000"/>
              </a:lnSpc>
              <a:spcBef>
                <a:spcPts val="800"/>
              </a:spcBef>
              <a:spcAft>
                <a:spcPts val="0"/>
              </a:spcAft>
              <a:buSzPts val="1400"/>
              <a:buNone/>
              <a:defRPr sz="1400">
                <a:solidFill>
                  <a:schemeClr val="dk1"/>
                </a:solidFil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11" name="Google Shape;111;p22"/>
          <p:cNvSpPr txBox="1"/>
          <p:nvPr>
            <p:ph type="title"/>
          </p:nvPr>
        </p:nvSpPr>
        <p:spPr>
          <a:xfrm>
            <a:off x="285750" y="0"/>
            <a:ext cx="8572200" cy="632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011FA3"/>
              </a:buClr>
              <a:buSzPts val="2400"/>
              <a:buFont typeface="Arial"/>
              <a:buNone/>
              <a:defRPr sz="2400">
                <a:solidFill>
                  <a:srgbClr val="011FA3"/>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Layer Stack">
  <p:cSld name="5 Layer Stack">
    <p:bg>
      <p:bgPr>
        <a:solidFill>
          <a:schemeClr val="lt1"/>
        </a:solidFill>
      </p:bgPr>
    </p:bg>
    <p:spTree>
      <p:nvGrpSpPr>
        <p:cNvPr id="112" name="Shape 112"/>
        <p:cNvGrpSpPr/>
        <p:nvPr/>
      </p:nvGrpSpPr>
      <p:grpSpPr>
        <a:xfrm>
          <a:off x="0" y="0"/>
          <a:ext cx="0" cy="0"/>
          <a:chOff x="0" y="0"/>
          <a:chExt cx="0" cy="0"/>
        </a:xfrm>
      </p:grpSpPr>
      <p:sp>
        <p:nvSpPr>
          <p:cNvPr id="113" name="Google Shape;113;p23"/>
          <p:cNvSpPr txBox="1"/>
          <p:nvPr>
            <p:ph type="title"/>
          </p:nvPr>
        </p:nvSpPr>
        <p:spPr>
          <a:xfrm>
            <a:off x="3867334" y="836915"/>
            <a:ext cx="5063100" cy="632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011FA3"/>
              </a:buClr>
              <a:buSzPts val="2400"/>
              <a:buFont typeface="Arial"/>
              <a:buNone/>
              <a:defRPr sz="2400">
                <a:solidFill>
                  <a:srgbClr val="011FA3"/>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 name="Google Shape;114;p23"/>
          <p:cNvSpPr/>
          <p:nvPr/>
        </p:nvSpPr>
        <p:spPr>
          <a:xfrm>
            <a:off x="285750" y="2853310"/>
            <a:ext cx="3254400" cy="1213800"/>
          </a:xfrm>
          <a:prstGeom prst="cube">
            <a:avLst>
              <a:gd fmla="val 85739" name="adj"/>
            </a:avLst>
          </a:prstGeom>
          <a:solidFill>
            <a:srgbClr val="E4A335">
              <a:alpha val="917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5" name="Google Shape;115;p23"/>
          <p:cNvSpPr txBox="1"/>
          <p:nvPr>
            <p:ph idx="1" type="body"/>
          </p:nvPr>
        </p:nvSpPr>
        <p:spPr>
          <a:xfrm>
            <a:off x="3867335" y="3732734"/>
            <a:ext cx="4990500" cy="496200"/>
          </a:xfrm>
          <a:prstGeom prst="rect">
            <a:avLst/>
          </a:prstGeom>
          <a:noFill/>
          <a:ln>
            <a:noFill/>
          </a:ln>
        </p:spPr>
        <p:txBody>
          <a:bodyPr anchorCtr="0" anchor="ctr" bIns="34275" lIns="68575" spcFirstLastPara="1" rIns="68575" wrap="square" tIns="34275">
            <a:noAutofit/>
          </a:bodyPr>
          <a:lstStyle>
            <a:lvl1pPr indent="-228600" lvl="0" marL="457200" rtl="0" algn="l">
              <a:lnSpc>
                <a:spcPct val="100000"/>
              </a:lnSpc>
              <a:spcBef>
                <a:spcPts val="800"/>
              </a:spcBef>
              <a:spcAft>
                <a:spcPts val="0"/>
              </a:spcAft>
              <a:buSzPts val="1800"/>
              <a:buNone/>
              <a:defRPr sz="18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16" name="Google Shape;116;p23"/>
          <p:cNvSpPr/>
          <p:nvPr/>
        </p:nvSpPr>
        <p:spPr>
          <a:xfrm>
            <a:off x="285750" y="2342590"/>
            <a:ext cx="3254400" cy="1213800"/>
          </a:xfrm>
          <a:prstGeom prst="cube">
            <a:avLst>
              <a:gd fmla="val 85739" name="adj"/>
            </a:avLst>
          </a:prstGeom>
          <a:solidFill>
            <a:srgbClr val="E5972F">
              <a:alpha val="917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7" name="Google Shape;117;p23"/>
          <p:cNvSpPr txBox="1"/>
          <p:nvPr>
            <p:ph idx="2" type="body"/>
          </p:nvPr>
        </p:nvSpPr>
        <p:spPr>
          <a:xfrm>
            <a:off x="3867335" y="3223576"/>
            <a:ext cx="4990500" cy="496200"/>
          </a:xfrm>
          <a:prstGeom prst="rect">
            <a:avLst/>
          </a:prstGeom>
          <a:noFill/>
          <a:ln>
            <a:noFill/>
          </a:ln>
        </p:spPr>
        <p:txBody>
          <a:bodyPr anchorCtr="0" anchor="ctr" bIns="34275" lIns="68575" spcFirstLastPara="1" rIns="68575" wrap="square" tIns="34275">
            <a:noAutofit/>
          </a:bodyPr>
          <a:lstStyle>
            <a:lvl1pPr indent="-228600" lvl="0" marL="457200" rtl="0" algn="l">
              <a:lnSpc>
                <a:spcPct val="100000"/>
              </a:lnSpc>
              <a:spcBef>
                <a:spcPts val="800"/>
              </a:spcBef>
              <a:spcAft>
                <a:spcPts val="0"/>
              </a:spcAft>
              <a:buSzPts val="1800"/>
              <a:buNone/>
              <a:defRPr sz="18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18" name="Google Shape;118;p23"/>
          <p:cNvSpPr/>
          <p:nvPr/>
        </p:nvSpPr>
        <p:spPr>
          <a:xfrm>
            <a:off x="285750" y="1846794"/>
            <a:ext cx="3254400" cy="1213800"/>
          </a:xfrm>
          <a:prstGeom prst="cube">
            <a:avLst>
              <a:gd fmla="val 85739" name="adj"/>
            </a:avLst>
          </a:prstGeom>
          <a:solidFill>
            <a:srgbClr val="E88B2A">
              <a:alpha val="917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9" name="Google Shape;119;p23"/>
          <p:cNvSpPr txBox="1"/>
          <p:nvPr>
            <p:ph idx="3" type="body"/>
          </p:nvPr>
        </p:nvSpPr>
        <p:spPr>
          <a:xfrm>
            <a:off x="3867335" y="2727780"/>
            <a:ext cx="4990500" cy="496200"/>
          </a:xfrm>
          <a:prstGeom prst="rect">
            <a:avLst/>
          </a:prstGeom>
          <a:noFill/>
          <a:ln>
            <a:noFill/>
          </a:ln>
        </p:spPr>
        <p:txBody>
          <a:bodyPr anchorCtr="0" anchor="ctr" bIns="34275" lIns="68575" spcFirstLastPara="1" rIns="68575" wrap="square" tIns="34275">
            <a:noAutofit/>
          </a:bodyPr>
          <a:lstStyle>
            <a:lvl1pPr indent="-228600" lvl="0" marL="457200" rtl="0" algn="l">
              <a:lnSpc>
                <a:spcPct val="100000"/>
              </a:lnSpc>
              <a:spcBef>
                <a:spcPts val="800"/>
              </a:spcBef>
              <a:spcAft>
                <a:spcPts val="0"/>
              </a:spcAft>
              <a:buSzPts val="1800"/>
              <a:buNone/>
              <a:defRPr sz="18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20" name="Google Shape;120;p23"/>
          <p:cNvSpPr/>
          <p:nvPr/>
        </p:nvSpPr>
        <p:spPr>
          <a:xfrm>
            <a:off x="285750" y="1342465"/>
            <a:ext cx="3254400" cy="1213800"/>
          </a:xfrm>
          <a:prstGeom prst="cube">
            <a:avLst>
              <a:gd fmla="val 85739" name="adj"/>
            </a:avLst>
          </a:prstGeom>
          <a:solidFill>
            <a:srgbClr val="EA8426">
              <a:alpha val="917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21" name="Google Shape;121;p23"/>
          <p:cNvSpPr txBox="1"/>
          <p:nvPr>
            <p:ph idx="4" type="body"/>
          </p:nvPr>
        </p:nvSpPr>
        <p:spPr>
          <a:xfrm>
            <a:off x="3867335" y="2223451"/>
            <a:ext cx="4990500" cy="496200"/>
          </a:xfrm>
          <a:prstGeom prst="rect">
            <a:avLst/>
          </a:prstGeom>
          <a:noFill/>
          <a:ln>
            <a:noFill/>
          </a:ln>
        </p:spPr>
        <p:txBody>
          <a:bodyPr anchorCtr="0" anchor="ctr" bIns="34275" lIns="68575" spcFirstLastPara="1" rIns="68575" wrap="square" tIns="34275">
            <a:noAutofit/>
          </a:bodyPr>
          <a:lstStyle>
            <a:lvl1pPr indent="-228600" lvl="0" marL="457200" rtl="0" algn="l">
              <a:lnSpc>
                <a:spcPct val="100000"/>
              </a:lnSpc>
              <a:spcBef>
                <a:spcPts val="800"/>
              </a:spcBef>
              <a:spcAft>
                <a:spcPts val="0"/>
              </a:spcAft>
              <a:buSzPts val="1800"/>
              <a:buNone/>
              <a:defRPr sz="18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22" name="Google Shape;122;p23"/>
          <p:cNvSpPr/>
          <p:nvPr/>
        </p:nvSpPr>
        <p:spPr>
          <a:xfrm>
            <a:off x="285750" y="840021"/>
            <a:ext cx="3254400" cy="1213800"/>
          </a:xfrm>
          <a:prstGeom prst="cube">
            <a:avLst>
              <a:gd fmla="val 85739" name="adj"/>
            </a:avLst>
          </a:prstGeom>
          <a:solidFill>
            <a:srgbClr val="ED7E24">
              <a:alpha val="917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23" name="Google Shape;123;p23"/>
          <p:cNvSpPr txBox="1"/>
          <p:nvPr>
            <p:ph idx="5" type="body"/>
          </p:nvPr>
        </p:nvSpPr>
        <p:spPr>
          <a:xfrm>
            <a:off x="3867335" y="1721007"/>
            <a:ext cx="4990500" cy="496200"/>
          </a:xfrm>
          <a:prstGeom prst="rect">
            <a:avLst/>
          </a:prstGeom>
          <a:noFill/>
          <a:ln>
            <a:noFill/>
          </a:ln>
        </p:spPr>
        <p:txBody>
          <a:bodyPr anchorCtr="0" anchor="ctr" bIns="34275" lIns="68575" spcFirstLastPara="1" rIns="68575" wrap="square" tIns="34275">
            <a:noAutofit/>
          </a:bodyPr>
          <a:lstStyle>
            <a:lvl1pPr indent="-228600" lvl="0" marL="457200" rtl="0" algn="l">
              <a:lnSpc>
                <a:spcPct val="100000"/>
              </a:lnSpc>
              <a:spcBef>
                <a:spcPts val="800"/>
              </a:spcBef>
              <a:spcAft>
                <a:spcPts val="0"/>
              </a:spcAft>
              <a:buSzPts val="1800"/>
              <a:buNone/>
              <a:defRPr sz="18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cxnSp>
        <p:nvCxnSpPr>
          <p:cNvPr id="124" name="Google Shape;124;p23"/>
          <p:cNvCxnSpPr>
            <a:stCxn id="122" idx="4"/>
            <a:endCxn id="123" idx="1"/>
          </p:cNvCxnSpPr>
          <p:nvPr/>
        </p:nvCxnSpPr>
        <p:spPr>
          <a:xfrm>
            <a:off x="2499450" y="1967271"/>
            <a:ext cx="1368000" cy="1800"/>
          </a:xfrm>
          <a:prstGeom prst="straightConnector1">
            <a:avLst/>
          </a:prstGeom>
          <a:noFill/>
          <a:ln cap="flat" cmpd="sng" w="12700">
            <a:solidFill>
              <a:schemeClr val="dk1"/>
            </a:solidFill>
            <a:prstDash val="solid"/>
            <a:miter lim="800000"/>
            <a:headEnd len="sm" w="sm" type="none"/>
            <a:tailEnd len="sm" w="sm" type="none"/>
          </a:ln>
        </p:spPr>
      </p:cxnSp>
      <p:cxnSp>
        <p:nvCxnSpPr>
          <p:cNvPr id="125" name="Google Shape;125;p23"/>
          <p:cNvCxnSpPr>
            <a:stCxn id="120" idx="4"/>
            <a:endCxn id="121" idx="1"/>
          </p:cNvCxnSpPr>
          <p:nvPr/>
        </p:nvCxnSpPr>
        <p:spPr>
          <a:xfrm>
            <a:off x="2499450" y="2469715"/>
            <a:ext cx="1368000" cy="1800"/>
          </a:xfrm>
          <a:prstGeom prst="straightConnector1">
            <a:avLst/>
          </a:prstGeom>
          <a:noFill/>
          <a:ln cap="flat" cmpd="sng" w="12700">
            <a:solidFill>
              <a:schemeClr val="dk1"/>
            </a:solidFill>
            <a:prstDash val="solid"/>
            <a:miter lim="800000"/>
            <a:headEnd len="sm" w="sm" type="none"/>
            <a:tailEnd len="sm" w="sm" type="none"/>
          </a:ln>
        </p:spPr>
      </p:cxnSp>
      <p:cxnSp>
        <p:nvCxnSpPr>
          <p:cNvPr id="126" name="Google Shape;126;p23"/>
          <p:cNvCxnSpPr>
            <a:stCxn id="118" idx="4"/>
            <a:endCxn id="119" idx="1"/>
          </p:cNvCxnSpPr>
          <p:nvPr/>
        </p:nvCxnSpPr>
        <p:spPr>
          <a:xfrm>
            <a:off x="2499450" y="2974044"/>
            <a:ext cx="1368000" cy="1800"/>
          </a:xfrm>
          <a:prstGeom prst="straightConnector1">
            <a:avLst/>
          </a:prstGeom>
          <a:noFill/>
          <a:ln cap="flat" cmpd="sng" w="12700">
            <a:solidFill>
              <a:schemeClr val="dk1"/>
            </a:solidFill>
            <a:prstDash val="solid"/>
            <a:miter lim="800000"/>
            <a:headEnd len="sm" w="sm" type="none"/>
            <a:tailEnd len="sm" w="sm" type="none"/>
          </a:ln>
        </p:spPr>
      </p:cxnSp>
      <p:cxnSp>
        <p:nvCxnSpPr>
          <p:cNvPr id="127" name="Google Shape;127;p23"/>
          <p:cNvCxnSpPr>
            <a:stCxn id="116" idx="4"/>
            <a:endCxn id="117" idx="1"/>
          </p:cNvCxnSpPr>
          <p:nvPr/>
        </p:nvCxnSpPr>
        <p:spPr>
          <a:xfrm>
            <a:off x="2499450" y="3469840"/>
            <a:ext cx="1368000" cy="1800"/>
          </a:xfrm>
          <a:prstGeom prst="straightConnector1">
            <a:avLst/>
          </a:prstGeom>
          <a:noFill/>
          <a:ln cap="flat" cmpd="sng" w="12700">
            <a:solidFill>
              <a:schemeClr val="dk1"/>
            </a:solidFill>
            <a:prstDash val="solid"/>
            <a:miter lim="800000"/>
            <a:headEnd len="sm" w="sm" type="none"/>
            <a:tailEnd len="sm" w="sm" type="none"/>
          </a:ln>
        </p:spPr>
      </p:cxnSp>
      <p:cxnSp>
        <p:nvCxnSpPr>
          <p:cNvPr id="128" name="Google Shape;128;p23"/>
          <p:cNvCxnSpPr>
            <a:stCxn id="114" idx="4"/>
            <a:endCxn id="115" idx="1"/>
          </p:cNvCxnSpPr>
          <p:nvPr/>
        </p:nvCxnSpPr>
        <p:spPr>
          <a:xfrm>
            <a:off x="2499450" y="3980560"/>
            <a:ext cx="1368000" cy="3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mc:AlternateContent>
    <mc:Choice Requires="p14">
      <p:transition p14:dur="250">
        <p:fade/>
      </p:transition>
    </mc:Choice>
    <mc:Fallback>
      <p:transition>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Layer Stack">
  <p:cSld name="7 Layer Stack">
    <p:bg>
      <p:bgPr>
        <a:solidFill>
          <a:schemeClr val="lt1"/>
        </a:solidFill>
      </p:bgPr>
    </p:bg>
    <p:spTree>
      <p:nvGrpSpPr>
        <p:cNvPr id="129" name="Shape 129"/>
        <p:cNvGrpSpPr/>
        <p:nvPr/>
      </p:nvGrpSpPr>
      <p:grpSpPr>
        <a:xfrm>
          <a:off x="0" y="0"/>
          <a:ext cx="0" cy="0"/>
          <a:chOff x="0" y="0"/>
          <a:chExt cx="0" cy="0"/>
        </a:xfrm>
      </p:grpSpPr>
      <p:sp>
        <p:nvSpPr>
          <p:cNvPr id="130" name="Google Shape;130;p24"/>
          <p:cNvSpPr txBox="1"/>
          <p:nvPr>
            <p:ph idx="1" type="body"/>
          </p:nvPr>
        </p:nvSpPr>
        <p:spPr>
          <a:xfrm>
            <a:off x="3867333" y="304016"/>
            <a:ext cx="4990500" cy="685800"/>
          </a:xfrm>
          <a:prstGeom prst="rect">
            <a:avLst/>
          </a:prstGeom>
          <a:noFill/>
          <a:ln>
            <a:noFill/>
          </a:ln>
        </p:spPr>
        <p:txBody>
          <a:bodyPr anchorCtr="0" anchor="ctr" bIns="34275" lIns="68575" spcFirstLastPara="1" rIns="68575" wrap="square" tIns="34275">
            <a:noAutofit/>
          </a:bodyPr>
          <a:lstStyle>
            <a:lvl1pPr indent="-228600" lvl="0" marL="457200" rtl="0" algn="l">
              <a:lnSpc>
                <a:spcPct val="100000"/>
              </a:lnSpc>
              <a:spcBef>
                <a:spcPts val="800"/>
              </a:spcBef>
              <a:spcAft>
                <a:spcPts val="0"/>
              </a:spcAft>
              <a:buSzPts val="2400"/>
              <a:buNone/>
              <a:defRPr b="1" i="0" sz="2400">
                <a:solidFill>
                  <a:srgbClr val="011FA3"/>
                </a:solidFill>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31" name="Google Shape;131;p24"/>
          <p:cNvSpPr/>
          <p:nvPr/>
        </p:nvSpPr>
        <p:spPr>
          <a:xfrm>
            <a:off x="285750" y="3359901"/>
            <a:ext cx="3254400" cy="1213800"/>
          </a:xfrm>
          <a:prstGeom prst="cube">
            <a:avLst>
              <a:gd fmla="val 85739" name="adj"/>
            </a:avLst>
          </a:prstGeom>
          <a:solidFill>
            <a:srgbClr val="E39F33">
              <a:alpha val="917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2" name="Google Shape;132;p24"/>
          <p:cNvSpPr txBox="1"/>
          <p:nvPr>
            <p:ph idx="2" type="body"/>
          </p:nvPr>
        </p:nvSpPr>
        <p:spPr>
          <a:xfrm>
            <a:off x="3867335" y="4239326"/>
            <a:ext cx="4990500" cy="496200"/>
          </a:xfrm>
          <a:prstGeom prst="rect">
            <a:avLst/>
          </a:prstGeom>
          <a:noFill/>
          <a:ln>
            <a:noFill/>
          </a:ln>
        </p:spPr>
        <p:txBody>
          <a:bodyPr anchorCtr="0" anchor="ctr" bIns="34275" lIns="68575" spcFirstLastPara="1" rIns="68575" wrap="square" tIns="34275">
            <a:noAutofit/>
          </a:bodyPr>
          <a:lstStyle>
            <a:lvl1pPr indent="-228600" lvl="0" marL="457200" rtl="0" algn="l">
              <a:lnSpc>
                <a:spcPct val="100000"/>
              </a:lnSpc>
              <a:spcBef>
                <a:spcPts val="800"/>
              </a:spcBef>
              <a:spcAft>
                <a:spcPts val="0"/>
              </a:spcAft>
              <a:buSzPts val="1800"/>
              <a:buNone/>
              <a:defRPr sz="18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33" name="Google Shape;133;p24"/>
          <p:cNvSpPr/>
          <p:nvPr/>
        </p:nvSpPr>
        <p:spPr>
          <a:xfrm>
            <a:off x="285750" y="2849181"/>
            <a:ext cx="3254400" cy="1213800"/>
          </a:xfrm>
          <a:prstGeom prst="cube">
            <a:avLst>
              <a:gd fmla="val 85739" name="adj"/>
            </a:avLst>
          </a:prstGeom>
          <a:solidFill>
            <a:srgbClr val="E59930">
              <a:alpha val="917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4" name="Google Shape;134;p24"/>
          <p:cNvSpPr txBox="1"/>
          <p:nvPr>
            <p:ph idx="3" type="body"/>
          </p:nvPr>
        </p:nvSpPr>
        <p:spPr>
          <a:xfrm>
            <a:off x="3867335" y="3730167"/>
            <a:ext cx="4990500" cy="496200"/>
          </a:xfrm>
          <a:prstGeom prst="rect">
            <a:avLst/>
          </a:prstGeom>
          <a:noFill/>
          <a:ln>
            <a:noFill/>
          </a:ln>
        </p:spPr>
        <p:txBody>
          <a:bodyPr anchorCtr="0" anchor="ctr" bIns="34275" lIns="68575" spcFirstLastPara="1" rIns="68575" wrap="square" tIns="34275">
            <a:noAutofit/>
          </a:bodyPr>
          <a:lstStyle>
            <a:lvl1pPr indent="-228600" lvl="0" marL="457200" rtl="0" algn="l">
              <a:lnSpc>
                <a:spcPct val="100000"/>
              </a:lnSpc>
              <a:spcBef>
                <a:spcPts val="800"/>
              </a:spcBef>
              <a:spcAft>
                <a:spcPts val="0"/>
              </a:spcAft>
              <a:buSzPts val="1800"/>
              <a:buNone/>
              <a:defRPr sz="18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35" name="Google Shape;135;p24"/>
          <p:cNvSpPr/>
          <p:nvPr/>
        </p:nvSpPr>
        <p:spPr>
          <a:xfrm>
            <a:off x="285750" y="2353385"/>
            <a:ext cx="3254400" cy="1213800"/>
          </a:xfrm>
          <a:prstGeom prst="cube">
            <a:avLst>
              <a:gd fmla="val 85739" name="adj"/>
            </a:avLst>
          </a:prstGeom>
          <a:solidFill>
            <a:srgbClr val="E7932D">
              <a:alpha val="917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6" name="Google Shape;136;p24"/>
          <p:cNvSpPr txBox="1"/>
          <p:nvPr>
            <p:ph idx="4" type="body"/>
          </p:nvPr>
        </p:nvSpPr>
        <p:spPr>
          <a:xfrm>
            <a:off x="3867335" y="3234371"/>
            <a:ext cx="4990500" cy="496200"/>
          </a:xfrm>
          <a:prstGeom prst="rect">
            <a:avLst/>
          </a:prstGeom>
          <a:noFill/>
          <a:ln>
            <a:noFill/>
          </a:ln>
        </p:spPr>
        <p:txBody>
          <a:bodyPr anchorCtr="0" anchor="ctr" bIns="34275" lIns="68575" spcFirstLastPara="1" rIns="68575" wrap="square" tIns="34275">
            <a:noAutofit/>
          </a:bodyPr>
          <a:lstStyle>
            <a:lvl1pPr indent="-228600" lvl="0" marL="457200" rtl="0" algn="l">
              <a:lnSpc>
                <a:spcPct val="100000"/>
              </a:lnSpc>
              <a:spcBef>
                <a:spcPts val="800"/>
              </a:spcBef>
              <a:spcAft>
                <a:spcPts val="0"/>
              </a:spcAft>
              <a:buSzPts val="1800"/>
              <a:buNone/>
              <a:defRPr sz="18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37" name="Google Shape;137;p24"/>
          <p:cNvSpPr/>
          <p:nvPr/>
        </p:nvSpPr>
        <p:spPr>
          <a:xfrm>
            <a:off x="285750" y="1849056"/>
            <a:ext cx="3254400" cy="1213800"/>
          </a:xfrm>
          <a:prstGeom prst="cube">
            <a:avLst>
              <a:gd fmla="val 85739" name="adj"/>
            </a:avLst>
          </a:prstGeom>
          <a:solidFill>
            <a:srgbClr val="EA8426">
              <a:alpha val="917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8" name="Google Shape;138;p24"/>
          <p:cNvSpPr txBox="1"/>
          <p:nvPr>
            <p:ph idx="5" type="body"/>
          </p:nvPr>
        </p:nvSpPr>
        <p:spPr>
          <a:xfrm>
            <a:off x="3867335" y="2730042"/>
            <a:ext cx="4990500" cy="496200"/>
          </a:xfrm>
          <a:prstGeom prst="rect">
            <a:avLst/>
          </a:prstGeom>
          <a:noFill/>
          <a:ln>
            <a:noFill/>
          </a:ln>
        </p:spPr>
        <p:txBody>
          <a:bodyPr anchorCtr="0" anchor="ctr" bIns="34275" lIns="68575" spcFirstLastPara="1" rIns="68575" wrap="square" tIns="34275">
            <a:noAutofit/>
          </a:bodyPr>
          <a:lstStyle>
            <a:lvl1pPr indent="-228600" lvl="0" marL="457200" rtl="0" algn="l">
              <a:lnSpc>
                <a:spcPct val="100000"/>
              </a:lnSpc>
              <a:spcBef>
                <a:spcPts val="800"/>
              </a:spcBef>
              <a:spcAft>
                <a:spcPts val="0"/>
              </a:spcAft>
              <a:buSzPts val="1800"/>
              <a:buNone/>
              <a:defRPr sz="18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39" name="Google Shape;139;p24"/>
          <p:cNvSpPr/>
          <p:nvPr/>
        </p:nvSpPr>
        <p:spPr>
          <a:xfrm>
            <a:off x="285750" y="1346612"/>
            <a:ext cx="3254400" cy="1213800"/>
          </a:xfrm>
          <a:prstGeom prst="cube">
            <a:avLst>
              <a:gd fmla="val 85739" name="adj"/>
            </a:avLst>
          </a:prstGeom>
          <a:solidFill>
            <a:srgbClr val="E98827">
              <a:alpha val="917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0" name="Google Shape;140;p24"/>
          <p:cNvSpPr txBox="1"/>
          <p:nvPr>
            <p:ph idx="6" type="body"/>
          </p:nvPr>
        </p:nvSpPr>
        <p:spPr>
          <a:xfrm>
            <a:off x="3867335" y="2227598"/>
            <a:ext cx="4990500" cy="496200"/>
          </a:xfrm>
          <a:prstGeom prst="rect">
            <a:avLst/>
          </a:prstGeom>
          <a:noFill/>
          <a:ln>
            <a:noFill/>
          </a:ln>
        </p:spPr>
        <p:txBody>
          <a:bodyPr anchorCtr="0" anchor="ctr" bIns="34275" lIns="68575" spcFirstLastPara="1" rIns="68575" wrap="square" tIns="34275">
            <a:noAutofit/>
          </a:bodyPr>
          <a:lstStyle>
            <a:lvl1pPr indent="-228600" lvl="0" marL="457200" rtl="0" algn="l">
              <a:lnSpc>
                <a:spcPct val="100000"/>
              </a:lnSpc>
              <a:spcBef>
                <a:spcPts val="800"/>
              </a:spcBef>
              <a:spcAft>
                <a:spcPts val="0"/>
              </a:spcAft>
              <a:buSzPts val="1800"/>
              <a:buNone/>
              <a:defRPr sz="18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cxnSp>
        <p:nvCxnSpPr>
          <p:cNvPr id="141" name="Google Shape;141;p24"/>
          <p:cNvCxnSpPr>
            <a:stCxn id="139" idx="4"/>
            <a:endCxn id="140" idx="1"/>
          </p:cNvCxnSpPr>
          <p:nvPr/>
        </p:nvCxnSpPr>
        <p:spPr>
          <a:xfrm>
            <a:off x="2499450" y="2473862"/>
            <a:ext cx="1368000" cy="1800"/>
          </a:xfrm>
          <a:prstGeom prst="straightConnector1">
            <a:avLst/>
          </a:prstGeom>
          <a:noFill/>
          <a:ln cap="flat" cmpd="sng" w="12700">
            <a:solidFill>
              <a:schemeClr val="dk1"/>
            </a:solidFill>
            <a:prstDash val="solid"/>
            <a:miter lim="800000"/>
            <a:headEnd len="sm" w="sm" type="none"/>
            <a:tailEnd len="sm" w="sm" type="none"/>
          </a:ln>
        </p:spPr>
      </p:cxnSp>
      <p:cxnSp>
        <p:nvCxnSpPr>
          <p:cNvPr id="142" name="Google Shape;142;p24"/>
          <p:cNvCxnSpPr>
            <a:stCxn id="137" idx="4"/>
            <a:endCxn id="138" idx="1"/>
          </p:cNvCxnSpPr>
          <p:nvPr/>
        </p:nvCxnSpPr>
        <p:spPr>
          <a:xfrm>
            <a:off x="2499450" y="2976306"/>
            <a:ext cx="1368000" cy="1800"/>
          </a:xfrm>
          <a:prstGeom prst="straightConnector1">
            <a:avLst/>
          </a:prstGeom>
          <a:noFill/>
          <a:ln cap="flat" cmpd="sng" w="12700">
            <a:solidFill>
              <a:schemeClr val="dk1"/>
            </a:solidFill>
            <a:prstDash val="solid"/>
            <a:miter lim="800000"/>
            <a:headEnd len="sm" w="sm" type="none"/>
            <a:tailEnd len="sm" w="sm" type="none"/>
          </a:ln>
        </p:spPr>
      </p:cxnSp>
      <p:cxnSp>
        <p:nvCxnSpPr>
          <p:cNvPr id="143" name="Google Shape;143;p24"/>
          <p:cNvCxnSpPr>
            <a:stCxn id="135" idx="4"/>
            <a:endCxn id="136" idx="1"/>
          </p:cNvCxnSpPr>
          <p:nvPr/>
        </p:nvCxnSpPr>
        <p:spPr>
          <a:xfrm>
            <a:off x="2499450" y="3480635"/>
            <a:ext cx="1368000" cy="1800"/>
          </a:xfrm>
          <a:prstGeom prst="straightConnector1">
            <a:avLst/>
          </a:prstGeom>
          <a:noFill/>
          <a:ln cap="flat" cmpd="sng" w="12700">
            <a:solidFill>
              <a:schemeClr val="dk1"/>
            </a:solidFill>
            <a:prstDash val="solid"/>
            <a:miter lim="800000"/>
            <a:headEnd len="sm" w="sm" type="none"/>
            <a:tailEnd len="sm" w="sm" type="none"/>
          </a:ln>
        </p:spPr>
      </p:cxnSp>
      <p:cxnSp>
        <p:nvCxnSpPr>
          <p:cNvPr id="144" name="Google Shape;144;p24"/>
          <p:cNvCxnSpPr>
            <a:stCxn id="133" idx="4"/>
            <a:endCxn id="134" idx="1"/>
          </p:cNvCxnSpPr>
          <p:nvPr/>
        </p:nvCxnSpPr>
        <p:spPr>
          <a:xfrm>
            <a:off x="2499450" y="3976431"/>
            <a:ext cx="1368000" cy="1800"/>
          </a:xfrm>
          <a:prstGeom prst="straightConnector1">
            <a:avLst/>
          </a:prstGeom>
          <a:noFill/>
          <a:ln cap="flat" cmpd="sng" w="12700">
            <a:solidFill>
              <a:schemeClr val="dk1"/>
            </a:solidFill>
            <a:prstDash val="solid"/>
            <a:miter lim="800000"/>
            <a:headEnd len="sm" w="sm" type="none"/>
            <a:tailEnd len="sm" w="sm" type="none"/>
          </a:ln>
        </p:spPr>
      </p:cxnSp>
      <p:cxnSp>
        <p:nvCxnSpPr>
          <p:cNvPr id="145" name="Google Shape;145;p24"/>
          <p:cNvCxnSpPr>
            <a:stCxn id="131" idx="4"/>
            <a:endCxn id="132" idx="1"/>
          </p:cNvCxnSpPr>
          <p:nvPr/>
        </p:nvCxnSpPr>
        <p:spPr>
          <a:xfrm>
            <a:off x="2499450" y="4487151"/>
            <a:ext cx="1368000" cy="300"/>
          </a:xfrm>
          <a:prstGeom prst="straightConnector1">
            <a:avLst/>
          </a:prstGeom>
          <a:noFill/>
          <a:ln cap="flat" cmpd="sng" w="12700">
            <a:solidFill>
              <a:schemeClr val="dk1"/>
            </a:solidFill>
            <a:prstDash val="solid"/>
            <a:miter lim="800000"/>
            <a:headEnd len="sm" w="sm" type="none"/>
            <a:tailEnd len="sm" w="sm" type="none"/>
          </a:ln>
        </p:spPr>
      </p:cxnSp>
      <p:sp>
        <p:nvSpPr>
          <p:cNvPr id="146" name="Google Shape;146;p24"/>
          <p:cNvSpPr/>
          <p:nvPr/>
        </p:nvSpPr>
        <p:spPr>
          <a:xfrm>
            <a:off x="285750" y="849333"/>
            <a:ext cx="3254400" cy="1213800"/>
          </a:xfrm>
          <a:prstGeom prst="cube">
            <a:avLst>
              <a:gd fmla="val 85739" name="adj"/>
            </a:avLst>
          </a:prstGeom>
          <a:solidFill>
            <a:srgbClr val="EB8326">
              <a:alpha val="917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7" name="Google Shape;147;p24"/>
          <p:cNvSpPr txBox="1"/>
          <p:nvPr>
            <p:ph idx="7" type="body"/>
          </p:nvPr>
        </p:nvSpPr>
        <p:spPr>
          <a:xfrm>
            <a:off x="3867335" y="1730319"/>
            <a:ext cx="4990500" cy="496200"/>
          </a:xfrm>
          <a:prstGeom prst="rect">
            <a:avLst/>
          </a:prstGeom>
          <a:noFill/>
          <a:ln>
            <a:noFill/>
          </a:ln>
        </p:spPr>
        <p:txBody>
          <a:bodyPr anchorCtr="0" anchor="ctr" bIns="34275" lIns="68575" spcFirstLastPara="1" rIns="68575" wrap="square" tIns="34275">
            <a:noAutofit/>
          </a:bodyPr>
          <a:lstStyle>
            <a:lvl1pPr indent="-228600" lvl="0" marL="457200" rtl="0" algn="l">
              <a:lnSpc>
                <a:spcPct val="100000"/>
              </a:lnSpc>
              <a:spcBef>
                <a:spcPts val="800"/>
              </a:spcBef>
              <a:spcAft>
                <a:spcPts val="0"/>
              </a:spcAft>
              <a:buSzPts val="1800"/>
              <a:buNone/>
              <a:defRPr sz="18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48" name="Google Shape;148;p24"/>
          <p:cNvSpPr/>
          <p:nvPr/>
        </p:nvSpPr>
        <p:spPr>
          <a:xfrm>
            <a:off x="285750" y="346889"/>
            <a:ext cx="3254400" cy="1213800"/>
          </a:xfrm>
          <a:prstGeom prst="cube">
            <a:avLst>
              <a:gd fmla="val 85739" name="adj"/>
            </a:avLst>
          </a:prstGeom>
          <a:solidFill>
            <a:srgbClr val="ED7C24">
              <a:alpha val="917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9" name="Google Shape;149;p24"/>
          <p:cNvSpPr txBox="1"/>
          <p:nvPr>
            <p:ph idx="8" type="body"/>
          </p:nvPr>
        </p:nvSpPr>
        <p:spPr>
          <a:xfrm>
            <a:off x="3867335" y="1227875"/>
            <a:ext cx="4990500" cy="496200"/>
          </a:xfrm>
          <a:prstGeom prst="rect">
            <a:avLst/>
          </a:prstGeom>
          <a:noFill/>
          <a:ln>
            <a:noFill/>
          </a:ln>
        </p:spPr>
        <p:txBody>
          <a:bodyPr anchorCtr="0" anchor="ctr" bIns="34275" lIns="68575" spcFirstLastPara="1" rIns="68575" wrap="square" tIns="34275">
            <a:noAutofit/>
          </a:bodyPr>
          <a:lstStyle>
            <a:lvl1pPr indent="-228600" lvl="0" marL="457200" rtl="0" algn="l">
              <a:lnSpc>
                <a:spcPct val="100000"/>
              </a:lnSpc>
              <a:spcBef>
                <a:spcPts val="800"/>
              </a:spcBef>
              <a:spcAft>
                <a:spcPts val="0"/>
              </a:spcAft>
              <a:buSzPts val="1800"/>
              <a:buNone/>
              <a:defRPr sz="18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cxnSp>
        <p:nvCxnSpPr>
          <p:cNvPr id="150" name="Google Shape;150;p24"/>
          <p:cNvCxnSpPr>
            <a:stCxn id="148" idx="4"/>
            <a:endCxn id="149" idx="1"/>
          </p:cNvCxnSpPr>
          <p:nvPr/>
        </p:nvCxnSpPr>
        <p:spPr>
          <a:xfrm>
            <a:off x="2499450" y="1474139"/>
            <a:ext cx="1368000" cy="1800"/>
          </a:xfrm>
          <a:prstGeom prst="straightConnector1">
            <a:avLst/>
          </a:prstGeom>
          <a:noFill/>
          <a:ln cap="flat" cmpd="sng" w="12700">
            <a:solidFill>
              <a:schemeClr val="dk1"/>
            </a:solidFill>
            <a:prstDash val="solid"/>
            <a:miter lim="800000"/>
            <a:headEnd len="sm" w="sm" type="none"/>
            <a:tailEnd len="sm" w="sm" type="none"/>
          </a:ln>
        </p:spPr>
      </p:cxnSp>
      <p:cxnSp>
        <p:nvCxnSpPr>
          <p:cNvPr id="151" name="Google Shape;151;p24"/>
          <p:cNvCxnSpPr>
            <a:stCxn id="146" idx="4"/>
            <a:endCxn id="147" idx="1"/>
          </p:cNvCxnSpPr>
          <p:nvPr/>
        </p:nvCxnSpPr>
        <p:spPr>
          <a:xfrm>
            <a:off x="2499450" y="1976583"/>
            <a:ext cx="1368000" cy="18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mc:AlternateContent>
    <mc:Choice Requires="p14">
      <p:transition p14:dur="250">
        <p:fade/>
      </p:transition>
    </mc:Choice>
    <mc:Fallback>
      <p:transition>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X at a Glance">
  <p:cSld name="X at a Glance">
    <p:spTree>
      <p:nvGrpSpPr>
        <p:cNvPr id="152" name="Shape 152"/>
        <p:cNvGrpSpPr/>
        <p:nvPr/>
      </p:nvGrpSpPr>
      <p:grpSpPr>
        <a:xfrm>
          <a:off x="0" y="0"/>
          <a:ext cx="0" cy="0"/>
          <a:chOff x="0" y="0"/>
          <a:chExt cx="0" cy="0"/>
        </a:xfrm>
      </p:grpSpPr>
      <p:grpSp>
        <p:nvGrpSpPr>
          <p:cNvPr id="153" name="Google Shape;153;p25"/>
          <p:cNvGrpSpPr/>
          <p:nvPr/>
        </p:nvGrpSpPr>
        <p:grpSpPr>
          <a:xfrm>
            <a:off x="276962" y="844061"/>
            <a:ext cx="8570954" cy="3745523"/>
            <a:chOff x="184638" y="1125415"/>
            <a:chExt cx="12007500" cy="4994031"/>
          </a:xfrm>
        </p:grpSpPr>
        <p:cxnSp>
          <p:nvCxnSpPr>
            <p:cNvPr id="154" name="Google Shape;154;p25"/>
            <p:cNvCxnSpPr/>
            <p:nvPr/>
          </p:nvCxnSpPr>
          <p:spPr>
            <a:xfrm>
              <a:off x="184638" y="2790092"/>
              <a:ext cx="12007500" cy="0"/>
            </a:xfrm>
            <a:prstGeom prst="straightConnector1">
              <a:avLst/>
            </a:prstGeom>
            <a:noFill/>
            <a:ln cap="flat" cmpd="sng" w="9525">
              <a:solidFill>
                <a:srgbClr val="BFBFBF"/>
              </a:solidFill>
              <a:prstDash val="solid"/>
              <a:miter lim="800000"/>
              <a:headEnd len="sm" w="sm" type="none"/>
              <a:tailEnd len="sm" w="sm" type="none"/>
            </a:ln>
          </p:spPr>
        </p:cxnSp>
        <p:cxnSp>
          <p:nvCxnSpPr>
            <p:cNvPr id="155" name="Google Shape;155;p25"/>
            <p:cNvCxnSpPr/>
            <p:nvPr/>
          </p:nvCxnSpPr>
          <p:spPr>
            <a:xfrm>
              <a:off x="184638" y="1125415"/>
              <a:ext cx="12007500" cy="0"/>
            </a:xfrm>
            <a:prstGeom prst="straightConnector1">
              <a:avLst/>
            </a:prstGeom>
            <a:noFill/>
            <a:ln cap="flat" cmpd="sng" w="9525">
              <a:solidFill>
                <a:srgbClr val="BFBFBF"/>
              </a:solidFill>
              <a:prstDash val="solid"/>
              <a:miter lim="800000"/>
              <a:headEnd len="sm" w="sm" type="none"/>
              <a:tailEnd len="sm" w="sm" type="none"/>
            </a:ln>
          </p:spPr>
        </p:cxnSp>
        <p:cxnSp>
          <p:nvCxnSpPr>
            <p:cNvPr id="156" name="Google Shape;156;p25"/>
            <p:cNvCxnSpPr/>
            <p:nvPr/>
          </p:nvCxnSpPr>
          <p:spPr>
            <a:xfrm>
              <a:off x="184638" y="6119446"/>
              <a:ext cx="12007500" cy="0"/>
            </a:xfrm>
            <a:prstGeom prst="straightConnector1">
              <a:avLst/>
            </a:prstGeom>
            <a:noFill/>
            <a:ln cap="flat" cmpd="sng" w="9525">
              <a:solidFill>
                <a:srgbClr val="BFBFBF"/>
              </a:solidFill>
              <a:prstDash val="solid"/>
              <a:miter lim="800000"/>
              <a:headEnd len="sm" w="sm" type="none"/>
              <a:tailEnd len="sm" w="sm" type="none"/>
            </a:ln>
          </p:spPr>
        </p:cxnSp>
        <p:cxnSp>
          <p:nvCxnSpPr>
            <p:cNvPr id="157" name="Google Shape;157;p25"/>
            <p:cNvCxnSpPr/>
            <p:nvPr/>
          </p:nvCxnSpPr>
          <p:spPr>
            <a:xfrm>
              <a:off x="184638" y="4454769"/>
              <a:ext cx="12007500" cy="0"/>
            </a:xfrm>
            <a:prstGeom prst="straightConnector1">
              <a:avLst/>
            </a:prstGeom>
            <a:noFill/>
            <a:ln cap="flat" cmpd="sng" w="9525">
              <a:solidFill>
                <a:srgbClr val="BFBFBF"/>
              </a:solidFill>
              <a:prstDash val="solid"/>
              <a:miter lim="800000"/>
              <a:headEnd len="sm" w="sm" type="none"/>
              <a:tailEnd len="sm" w="sm" type="none"/>
            </a:ln>
          </p:spPr>
        </p:cxnSp>
      </p:grpSp>
      <p:cxnSp>
        <p:nvCxnSpPr>
          <p:cNvPr id="158" name="Google Shape;158;p25"/>
          <p:cNvCxnSpPr/>
          <p:nvPr/>
        </p:nvCxnSpPr>
        <p:spPr>
          <a:xfrm rot="10800000">
            <a:off x="8592283" y="718881"/>
            <a:ext cx="0" cy="3989400"/>
          </a:xfrm>
          <a:prstGeom prst="straightConnector1">
            <a:avLst/>
          </a:prstGeom>
          <a:noFill/>
          <a:ln cap="flat" cmpd="sng" w="9525">
            <a:solidFill>
              <a:srgbClr val="BFBFBF"/>
            </a:solidFill>
            <a:prstDash val="solid"/>
            <a:miter lim="800000"/>
            <a:headEnd len="sm" w="sm" type="none"/>
            <a:tailEnd len="sm" w="sm" type="none"/>
          </a:ln>
        </p:spPr>
      </p:cxnSp>
      <p:cxnSp>
        <p:nvCxnSpPr>
          <p:cNvPr id="159" name="Google Shape;159;p25"/>
          <p:cNvCxnSpPr/>
          <p:nvPr/>
        </p:nvCxnSpPr>
        <p:spPr>
          <a:xfrm rot="10800000">
            <a:off x="5897440" y="718881"/>
            <a:ext cx="0" cy="3989400"/>
          </a:xfrm>
          <a:prstGeom prst="straightConnector1">
            <a:avLst/>
          </a:prstGeom>
          <a:noFill/>
          <a:ln cap="flat" cmpd="sng" w="9525">
            <a:solidFill>
              <a:srgbClr val="BFBFBF"/>
            </a:solidFill>
            <a:prstDash val="solid"/>
            <a:miter lim="800000"/>
            <a:headEnd len="sm" w="sm" type="none"/>
            <a:tailEnd len="sm" w="sm" type="none"/>
          </a:ln>
        </p:spPr>
      </p:cxnSp>
      <p:cxnSp>
        <p:nvCxnSpPr>
          <p:cNvPr id="160" name="Google Shape;160;p25"/>
          <p:cNvCxnSpPr/>
          <p:nvPr/>
        </p:nvCxnSpPr>
        <p:spPr>
          <a:xfrm rot="10800000">
            <a:off x="3202598" y="718881"/>
            <a:ext cx="0" cy="3989400"/>
          </a:xfrm>
          <a:prstGeom prst="straightConnector1">
            <a:avLst/>
          </a:prstGeom>
          <a:noFill/>
          <a:ln cap="flat" cmpd="sng" w="9525">
            <a:solidFill>
              <a:srgbClr val="BFBFBF"/>
            </a:solidFill>
            <a:prstDash val="solid"/>
            <a:miter lim="800000"/>
            <a:headEnd len="sm" w="sm" type="none"/>
            <a:tailEnd len="sm" w="sm" type="none"/>
          </a:ln>
        </p:spPr>
      </p:cxnSp>
      <p:cxnSp>
        <p:nvCxnSpPr>
          <p:cNvPr id="161" name="Google Shape;161;p25"/>
          <p:cNvCxnSpPr/>
          <p:nvPr/>
        </p:nvCxnSpPr>
        <p:spPr>
          <a:xfrm rot="10800000">
            <a:off x="507755" y="718881"/>
            <a:ext cx="0" cy="3989400"/>
          </a:xfrm>
          <a:prstGeom prst="straightConnector1">
            <a:avLst/>
          </a:prstGeom>
          <a:noFill/>
          <a:ln cap="flat" cmpd="sng" w="9525">
            <a:solidFill>
              <a:srgbClr val="BFBFBF"/>
            </a:solidFill>
            <a:prstDash val="solid"/>
            <a:miter lim="800000"/>
            <a:headEnd len="sm" w="sm" type="none"/>
            <a:tailEnd len="sm" w="sm" type="none"/>
          </a:ln>
        </p:spPr>
      </p:cxnSp>
      <p:sp>
        <p:nvSpPr>
          <p:cNvPr id="162" name="Google Shape;162;p25"/>
          <p:cNvSpPr txBox="1"/>
          <p:nvPr>
            <p:ph idx="1" type="body"/>
          </p:nvPr>
        </p:nvSpPr>
        <p:spPr>
          <a:xfrm>
            <a:off x="507206" y="844154"/>
            <a:ext cx="2695500" cy="1248000"/>
          </a:xfrm>
          <a:prstGeom prst="rect">
            <a:avLst/>
          </a:prstGeom>
          <a:noFill/>
          <a:ln>
            <a:noFill/>
          </a:ln>
        </p:spPr>
        <p:txBody>
          <a:bodyPr anchorCtr="0" anchor="ctr" bIns="205725" lIns="205725" spcFirstLastPara="1" rIns="205725" wrap="square" tIns="205725">
            <a:normAutofit/>
          </a:bodyPr>
          <a:lstStyle>
            <a:lvl1pPr indent="-228600" lvl="0" marL="457200" rtl="0" algn="ctr">
              <a:lnSpc>
                <a:spcPct val="100000"/>
              </a:lnSpc>
              <a:spcBef>
                <a:spcPts val="800"/>
              </a:spcBef>
              <a:spcAft>
                <a:spcPts val="0"/>
              </a:spcAft>
              <a:buSzPts val="1500"/>
              <a:buNone/>
              <a:defRPr b="0" i="0" sz="15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63" name="Google Shape;163;p25"/>
          <p:cNvSpPr txBox="1"/>
          <p:nvPr>
            <p:ph idx="2" type="body"/>
          </p:nvPr>
        </p:nvSpPr>
        <p:spPr>
          <a:xfrm>
            <a:off x="3202559" y="844154"/>
            <a:ext cx="2695500" cy="1248000"/>
          </a:xfrm>
          <a:prstGeom prst="rect">
            <a:avLst/>
          </a:prstGeom>
          <a:noFill/>
          <a:ln>
            <a:noFill/>
          </a:ln>
        </p:spPr>
        <p:txBody>
          <a:bodyPr anchorCtr="0" anchor="ctr" bIns="205725" lIns="205725" spcFirstLastPara="1" rIns="205725" wrap="square" tIns="205725">
            <a:normAutofit/>
          </a:bodyPr>
          <a:lstStyle>
            <a:lvl1pPr indent="-228600" lvl="0" marL="457200" rtl="0" algn="ctr">
              <a:lnSpc>
                <a:spcPct val="100000"/>
              </a:lnSpc>
              <a:spcBef>
                <a:spcPts val="800"/>
              </a:spcBef>
              <a:spcAft>
                <a:spcPts val="0"/>
              </a:spcAft>
              <a:buSzPts val="1500"/>
              <a:buNone/>
              <a:defRPr b="0" i="0" sz="15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64" name="Google Shape;164;p25"/>
          <p:cNvSpPr txBox="1"/>
          <p:nvPr>
            <p:ph idx="3" type="body"/>
          </p:nvPr>
        </p:nvSpPr>
        <p:spPr>
          <a:xfrm>
            <a:off x="5905887" y="844154"/>
            <a:ext cx="2695500" cy="1248000"/>
          </a:xfrm>
          <a:prstGeom prst="rect">
            <a:avLst/>
          </a:prstGeom>
          <a:noFill/>
          <a:ln>
            <a:noFill/>
          </a:ln>
        </p:spPr>
        <p:txBody>
          <a:bodyPr anchorCtr="0" anchor="ctr" bIns="205725" lIns="205725" spcFirstLastPara="1" rIns="205725" wrap="square" tIns="205725">
            <a:normAutofit/>
          </a:bodyPr>
          <a:lstStyle>
            <a:lvl1pPr indent="-228600" lvl="0" marL="457200" rtl="0" algn="ctr">
              <a:lnSpc>
                <a:spcPct val="100000"/>
              </a:lnSpc>
              <a:spcBef>
                <a:spcPts val="800"/>
              </a:spcBef>
              <a:spcAft>
                <a:spcPts val="0"/>
              </a:spcAft>
              <a:buSzPts val="1500"/>
              <a:buNone/>
              <a:defRPr b="0" i="0" sz="15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65" name="Google Shape;165;p25"/>
          <p:cNvSpPr txBox="1"/>
          <p:nvPr>
            <p:ph idx="4" type="body"/>
          </p:nvPr>
        </p:nvSpPr>
        <p:spPr>
          <a:xfrm>
            <a:off x="507206" y="2095104"/>
            <a:ext cx="2695500" cy="1248000"/>
          </a:xfrm>
          <a:prstGeom prst="rect">
            <a:avLst/>
          </a:prstGeom>
          <a:noFill/>
          <a:ln>
            <a:noFill/>
          </a:ln>
        </p:spPr>
        <p:txBody>
          <a:bodyPr anchorCtr="0" anchor="ctr" bIns="205725" lIns="205725" spcFirstLastPara="1" rIns="205725" wrap="square" tIns="205725">
            <a:normAutofit/>
          </a:bodyPr>
          <a:lstStyle>
            <a:lvl1pPr indent="-228600" lvl="0" marL="457200" rtl="0" algn="ctr">
              <a:lnSpc>
                <a:spcPct val="100000"/>
              </a:lnSpc>
              <a:spcBef>
                <a:spcPts val="800"/>
              </a:spcBef>
              <a:spcAft>
                <a:spcPts val="0"/>
              </a:spcAft>
              <a:buSzPts val="1500"/>
              <a:buNone/>
              <a:defRPr b="0" i="0" sz="15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66" name="Google Shape;166;p25"/>
          <p:cNvSpPr txBox="1"/>
          <p:nvPr>
            <p:ph idx="5" type="body"/>
          </p:nvPr>
        </p:nvSpPr>
        <p:spPr>
          <a:xfrm>
            <a:off x="3202559" y="2095104"/>
            <a:ext cx="2695500" cy="1248000"/>
          </a:xfrm>
          <a:prstGeom prst="rect">
            <a:avLst/>
          </a:prstGeom>
          <a:noFill/>
          <a:ln>
            <a:noFill/>
          </a:ln>
        </p:spPr>
        <p:txBody>
          <a:bodyPr anchorCtr="0" anchor="ctr" bIns="205725" lIns="205725" spcFirstLastPara="1" rIns="205725" wrap="square" tIns="205725">
            <a:normAutofit/>
          </a:bodyPr>
          <a:lstStyle>
            <a:lvl1pPr indent="-228600" lvl="0" marL="457200" rtl="0" algn="ctr">
              <a:lnSpc>
                <a:spcPct val="100000"/>
              </a:lnSpc>
              <a:spcBef>
                <a:spcPts val="800"/>
              </a:spcBef>
              <a:spcAft>
                <a:spcPts val="0"/>
              </a:spcAft>
              <a:buSzPts val="1500"/>
              <a:buNone/>
              <a:defRPr b="0" i="0" sz="15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67" name="Google Shape;167;p25"/>
          <p:cNvSpPr txBox="1"/>
          <p:nvPr>
            <p:ph idx="6" type="body"/>
          </p:nvPr>
        </p:nvSpPr>
        <p:spPr>
          <a:xfrm>
            <a:off x="5905887" y="2095104"/>
            <a:ext cx="2695500" cy="1248000"/>
          </a:xfrm>
          <a:prstGeom prst="rect">
            <a:avLst/>
          </a:prstGeom>
          <a:noFill/>
          <a:ln>
            <a:noFill/>
          </a:ln>
        </p:spPr>
        <p:txBody>
          <a:bodyPr anchorCtr="0" anchor="ctr" bIns="205725" lIns="205725" spcFirstLastPara="1" rIns="205725" wrap="square" tIns="205725">
            <a:normAutofit/>
          </a:bodyPr>
          <a:lstStyle>
            <a:lvl1pPr indent="-228600" lvl="0" marL="457200" rtl="0" algn="ctr">
              <a:lnSpc>
                <a:spcPct val="100000"/>
              </a:lnSpc>
              <a:spcBef>
                <a:spcPts val="800"/>
              </a:spcBef>
              <a:spcAft>
                <a:spcPts val="0"/>
              </a:spcAft>
              <a:buSzPts val="1500"/>
              <a:buNone/>
              <a:defRPr b="0" i="0" sz="15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68" name="Google Shape;168;p25"/>
          <p:cNvSpPr txBox="1"/>
          <p:nvPr>
            <p:ph idx="7" type="body"/>
          </p:nvPr>
        </p:nvSpPr>
        <p:spPr>
          <a:xfrm>
            <a:off x="507206" y="3346054"/>
            <a:ext cx="2695500" cy="1248000"/>
          </a:xfrm>
          <a:prstGeom prst="rect">
            <a:avLst/>
          </a:prstGeom>
          <a:noFill/>
          <a:ln>
            <a:noFill/>
          </a:ln>
        </p:spPr>
        <p:txBody>
          <a:bodyPr anchorCtr="0" anchor="ctr" bIns="205725" lIns="205725" spcFirstLastPara="1" rIns="205725" wrap="square" tIns="205725">
            <a:normAutofit/>
          </a:bodyPr>
          <a:lstStyle>
            <a:lvl1pPr indent="-228600" lvl="0" marL="457200" rtl="0" algn="ctr">
              <a:lnSpc>
                <a:spcPct val="100000"/>
              </a:lnSpc>
              <a:spcBef>
                <a:spcPts val="800"/>
              </a:spcBef>
              <a:spcAft>
                <a:spcPts val="0"/>
              </a:spcAft>
              <a:buSzPts val="1500"/>
              <a:buNone/>
              <a:defRPr b="0" i="0" sz="15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69" name="Google Shape;169;p25"/>
          <p:cNvSpPr txBox="1"/>
          <p:nvPr>
            <p:ph idx="8" type="body"/>
          </p:nvPr>
        </p:nvSpPr>
        <p:spPr>
          <a:xfrm>
            <a:off x="3202559" y="3346054"/>
            <a:ext cx="2695500" cy="1248000"/>
          </a:xfrm>
          <a:prstGeom prst="rect">
            <a:avLst/>
          </a:prstGeom>
          <a:noFill/>
          <a:ln>
            <a:noFill/>
          </a:ln>
        </p:spPr>
        <p:txBody>
          <a:bodyPr anchorCtr="0" anchor="ctr" bIns="205725" lIns="205725" spcFirstLastPara="1" rIns="205725" wrap="square" tIns="205725">
            <a:normAutofit/>
          </a:bodyPr>
          <a:lstStyle>
            <a:lvl1pPr indent="-228600" lvl="0" marL="457200" rtl="0" algn="ctr">
              <a:lnSpc>
                <a:spcPct val="100000"/>
              </a:lnSpc>
              <a:spcBef>
                <a:spcPts val="800"/>
              </a:spcBef>
              <a:spcAft>
                <a:spcPts val="0"/>
              </a:spcAft>
              <a:buSzPts val="1500"/>
              <a:buNone/>
              <a:defRPr b="0" i="0" sz="15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70" name="Google Shape;170;p25"/>
          <p:cNvSpPr txBox="1"/>
          <p:nvPr>
            <p:ph idx="9" type="body"/>
          </p:nvPr>
        </p:nvSpPr>
        <p:spPr>
          <a:xfrm>
            <a:off x="5905887" y="3346054"/>
            <a:ext cx="2695500" cy="1248000"/>
          </a:xfrm>
          <a:prstGeom prst="rect">
            <a:avLst/>
          </a:prstGeom>
          <a:noFill/>
          <a:ln>
            <a:noFill/>
          </a:ln>
        </p:spPr>
        <p:txBody>
          <a:bodyPr anchorCtr="0" anchor="ctr" bIns="205725" lIns="205725" spcFirstLastPara="1" rIns="205725" wrap="square" tIns="205725">
            <a:normAutofit/>
          </a:bodyPr>
          <a:lstStyle>
            <a:lvl1pPr indent="-228600" lvl="0" marL="457200" rtl="0" algn="ctr">
              <a:lnSpc>
                <a:spcPct val="100000"/>
              </a:lnSpc>
              <a:spcBef>
                <a:spcPts val="800"/>
              </a:spcBef>
              <a:spcAft>
                <a:spcPts val="0"/>
              </a:spcAft>
              <a:buSzPts val="1500"/>
              <a:buNone/>
              <a:defRPr b="0" i="0" sz="15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71" name="Google Shape;171;p25"/>
          <p:cNvSpPr txBox="1"/>
          <p:nvPr>
            <p:ph type="title"/>
          </p:nvPr>
        </p:nvSpPr>
        <p:spPr>
          <a:xfrm>
            <a:off x="285750" y="0"/>
            <a:ext cx="8572200" cy="632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011FA3"/>
              </a:buClr>
              <a:buSzPts val="2400"/>
              <a:buFont typeface="Arial"/>
              <a:buNone/>
              <a:defRPr sz="2400">
                <a:solidFill>
                  <a:srgbClr val="011FA3"/>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ces of X">
  <p:cSld name="Faces of X">
    <p:bg>
      <p:bgPr>
        <a:solidFill>
          <a:schemeClr val="lt1"/>
        </a:solidFill>
      </p:bgPr>
    </p:bg>
    <p:spTree>
      <p:nvGrpSpPr>
        <p:cNvPr id="172" name="Shape 172"/>
        <p:cNvGrpSpPr/>
        <p:nvPr/>
      </p:nvGrpSpPr>
      <p:grpSpPr>
        <a:xfrm>
          <a:off x="0" y="0"/>
          <a:ext cx="0" cy="0"/>
          <a:chOff x="0" y="0"/>
          <a:chExt cx="0" cy="0"/>
        </a:xfrm>
      </p:grpSpPr>
      <p:grpSp>
        <p:nvGrpSpPr>
          <p:cNvPr id="173" name="Google Shape;173;p26"/>
          <p:cNvGrpSpPr/>
          <p:nvPr/>
        </p:nvGrpSpPr>
        <p:grpSpPr>
          <a:xfrm>
            <a:off x="281236" y="242253"/>
            <a:ext cx="8584124" cy="4402924"/>
            <a:chOff x="374982" y="323004"/>
            <a:chExt cx="11445498" cy="5870565"/>
          </a:xfrm>
        </p:grpSpPr>
        <p:grpSp>
          <p:nvGrpSpPr>
            <p:cNvPr id="174" name="Google Shape;174;p26"/>
            <p:cNvGrpSpPr/>
            <p:nvPr/>
          </p:nvGrpSpPr>
          <p:grpSpPr>
            <a:xfrm>
              <a:off x="10890283" y="323004"/>
              <a:ext cx="930197" cy="5870565"/>
              <a:chOff x="10795232" y="323004"/>
              <a:chExt cx="930197" cy="5870565"/>
            </a:xfrm>
          </p:grpSpPr>
          <p:sp>
            <p:nvSpPr>
              <p:cNvPr id="175" name="Google Shape;175;p26"/>
              <p:cNvSpPr/>
              <p:nvPr/>
            </p:nvSpPr>
            <p:spPr>
              <a:xfrm>
                <a:off x="10942708" y="36651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6" name="Google Shape;176;p26"/>
              <p:cNvSpPr/>
              <p:nvPr/>
            </p:nvSpPr>
            <p:spPr>
              <a:xfrm>
                <a:off x="10795321" y="32300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177" name="Google Shape;177;p26"/>
              <p:cNvCxnSpPr>
                <a:endCxn id="175" idx="3"/>
              </p:cNvCxnSpPr>
              <p:nvPr/>
            </p:nvCxnSpPr>
            <p:spPr>
              <a:xfrm flipH="1" rot="10800000">
                <a:off x="10795232" y="112805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178" name="Google Shape;178;p26"/>
              <p:cNvCxnSpPr/>
              <p:nvPr/>
            </p:nvCxnSpPr>
            <p:spPr>
              <a:xfrm rot="10800000">
                <a:off x="11487229" y="112797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179" name="Google Shape;179;p26"/>
              <p:cNvSpPr/>
              <p:nvPr/>
            </p:nvSpPr>
            <p:spPr>
              <a:xfrm>
                <a:off x="10942708" y="191696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0" name="Google Shape;180;p26"/>
              <p:cNvSpPr/>
              <p:nvPr/>
            </p:nvSpPr>
            <p:spPr>
              <a:xfrm>
                <a:off x="10795321" y="187345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181" name="Google Shape;181;p26"/>
              <p:cNvCxnSpPr>
                <a:endCxn id="179" idx="3"/>
              </p:cNvCxnSpPr>
              <p:nvPr/>
            </p:nvCxnSpPr>
            <p:spPr>
              <a:xfrm flipH="1" rot="10800000">
                <a:off x="10795232" y="267850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182" name="Google Shape;182;p26"/>
              <p:cNvCxnSpPr/>
              <p:nvPr/>
            </p:nvCxnSpPr>
            <p:spPr>
              <a:xfrm rot="10800000">
                <a:off x="11487229" y="2678427"/>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183" name="Google Shape;183;p26"/>
              <p:cNvSpPr/>
              <p:nvPr/>
            </p:nvSpPr>
            <p:spPr>
              <a:xfrm>
                <a:off x="10942708" y="346742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4" name="Google Shape;184;p26"/>
              <p:cNvSpPr/>
              <p:nvPr/>
            </p:nvSpPr>
            <p:spPr>
              <a:xfrm>
                <a:off x="10795321" y="342391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185" name="Google Shape;185;p26"/>
              <p:cNvCxnSpPr>
                <a:endCxn id="183" idx="3"/>
              </p:cNvCxnSpPr>
              <p:nvPr/>
            </p:nvCxnSpPr>
            <p:spPr>
              <a:xfrm flipH="1" rot="10800000">
                <a:off x="10795232" y="422896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186" name="Google Shape;186;p26"/>
              <p:cNvCxnSpPr/>
              <p:nvPr/>
            </p:nvCxnSpPr>
            <p:spPr>
              <a:xfrm rot="10800000">
                <a:off x="11487229" y="422888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187" name="Google Shape;187;p26"/>
              <p:cNvSpPr/>
              <p:nvPr/>
            </p:nvSpPr>
            <p:spPr>
              <a:xfrm>
                <a:off x="10942708" y="501787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8" name="Google Shape;188;p26"/>
              <p:cNvSpPr/>
              <p:nvPr/>
            </p:nvSpPr>
            <p:spPr>
              <a:xfrm>
                <a:off x="10795321" y="497436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189" name="Google Shape;189;p26"/>
              <p:cNvCxnSpPr>
                <a:endCxn id="187" idx="3"/>
              </p:cNvCxnSpPr>
              <p:nvPr/>
            </p:nvCxnSpPr>
            <p:spPr>
              <a:xfrm flipH="1" rot="10800000">
                <a:off x="10795232" y="577941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190" name="Google Shape;190;p26"/>
              <p:cNvCxnSpPr/>
              <p:nvPr/>
            </p:nvCxnSpPr>
            <p:spPr>
              <a:xfrm rot="10800000">
                <a:off x="11487229" y="5779337"/>
                <a:ext cx="238200" cy="130800"/>
              </a:xfrm>
              <a:prstGeom prst="straightConnector1">
                <a:avLst/>
              </a:prstGeom>
              <a:noFill/>
              <a:ln cap="flat" cmpd="sng" w="12700">
                <a:solidFill>
                  <a:srgbClr val="BFBFBF"/>
                </a:solidFill>
                <a:prstDash val="solid"/>
                <a:miter lim="800000"/>
                <a:headEnd len="sm" w="sm" type="none"/>
                <a:tailEnd len="sm" w="sm" type="none"/>
              </a:ln>
            </p:spPr>
          </p:cxnSp>
        </p:grpSp>
        <p:grpSp>
          <p:nvGrpSpPr>
            <p:cNvPr id="191" name="Google Shape;191;p26"/>
            <p:cNvGrpSpPr/>
            <p:nvPr/>
          </p:nvGrpSpPr>
          <p:grpSpPr>
            <a:xfrm>
              <a:off x="9575873" y="323004"/>
              <a:ext cx="930197" cy="5870565"/>
              <a:chOff x="10795232" y="323004"/>
              <a:chExt cx="930197" cy="5870565"/>
            </a:xfrm>
          </p:grpSpPr>
          <p:sp>
            <p:nvSpPr>
              <p:cNvPr id="192" name="Google Shape;192;p26"/>
              <p:cNvSpPr/>
              <p:nvPr/>
            </p:nvSpPr>
            <p:spPr>
              <a:xfrm>
                <a:off x="10942708" y="36651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93" name="Google Shape;193;p26"/>
              <p:cNvSpPr/>
              <p:nvPr/>
            </p:nvSpPr>
            <p:spPr>
              <a:xfrm>
                <a:off x="10795321" y="32300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194" name="Google Shape;194;p26"/>
              <p:cNvCxnSpPr>
                <a:endCxn id="192" idx="3"/>
              </p:cNvCxnSpPr>
              <p:nvPr/>
            </p:nvCxnSpPr>
            <p:spPr>
              <a:xfrm flipH="1" rot="10800000">
                <a:off x="10795232" y="112805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195" name="Google Shape;195;p26"/>
              <p:cNvCxnSpPr/>
              <p:nvPr/>
            </p:nvCxnSpPr>
            <p:spPr>
              <a:xfrm rot="10800000">
                <a:off x="11487229" y="112797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196" name="Google Shape;196;p26"/>
              <p:cNvSpPr/>
              <p:nvPr/>
            </p:nvSpPr>
            <p:spPr>
              <a:xfrm>
                <a:off x="10942708" y="191696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97" name="Google Shape;197;p26"/>
              <p:cNvSpPr/>
              <p:nvPr/>
            </p:nvSpPr>
            <p:spPr>
              <a:xfrm>
                <a:off x="10795321" y="187345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198" name="Google Shape;198;p26"/>
              <p:cNvCxnSpPr>
                <a:endCxn id="196" idx="3"/>
              </p:cNvCxnSpPr>
              <p:nvPr/>
            </p:nvCxnSpPr>
            <p:spPr>
              <a:xfrm flipH="1" rot="10800000">
                <a:off x="10795232" y="267850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199" name="Google Shape;199;p26"/>
              <p:cNvCxnSpPr/>
              <p:nvPr/>
            </p:nvCxnSpPr>
            <p:spPr>
              <a:xfrm rot="10800000">
                <a:off x="11487229" y="2678427"/>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00" name="Google Shape;200;p26"/>
              <p:cNvSpPr/>
              <p:nvPr/>
            </p:nvSpPr>
            <p:spPr>
              <a:xfrm>
                <a:off x="10942708" y="346742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01" name="Google Shape;201;p26"/>
              <p:cNvSpPr/>
              <p:nvPr/>
            </p:nvSpPr>
            <p:spPr>
              <a:xfrm>
                <a:off x="10795321" y="342391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02" name="Google Shape;202;p26"/>
              <p:cNvCxnSpPr>
                <a:endCxn id="200" idx="3"/>
              </p:cNvCxnSpPr>
              <p:nvPr/>
            </p:nvCxnSpPr>
            <p:spPr>
              <a:xfrm flipH="1" rot="10800000">
                <a:off x="10795232" y="422896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03" name="Google Shape;203;p26"/>
              <p:cNvCxnSpPr/>
              <p:nvPr/>
            </p:nvCxnSpPr>
            <p:spPr>
              <a:xfrm rot="10800000">
                <a:off x="11487229" y="422888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04" name="Google Shape;204;p26"/>
              <p:cNvSpPr/>
              <p:nvPr/>
            </p:nvSpPr>
            <p:spPr>
              <a:xfrm>
                <a:off x="10942708" y="501787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05" name="Google Shape;205;p26"/>
              <p:cNvSpPr/>
              <p:nvPr/>
            </p:nvSpPr>
            <p:spPr>
              <a:xfrm>
                <a:off x="10795321" y="497436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06" name="Google Shape;206;p26"/>
              <p:cNvCxnSpPr>
                <a:endCxn id="204" idx="3"/>
              </p:cNvCxnSpPr>
              <p:nvPr/>
            </p:nvCxnSpPr>
            <p:spPr>
              <a:xfrm flipH="1" rot="10800000">
                <a:off x="10795232" y="577941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07" name="Google Shape;207;p26"/>
              <p:cNvCxnSpPr/>
              <p:nvPr/>
            </p:nvCxnSpPr>
            <p:spPr>
              <a:xfrm rot="10800000">
                <a:off x="11487229" y="5779337"/>
                <a:ext cx="238200" cy="130800"/>
              </a:xfrm>
              <a:prstGeom prst="straightConnector1">
                <a:avLst/>
              </a:prstGeom>
              <a:noFill/>
              <a:ln cap="flat" cmpd="sng" w="12700">
                <a:solidFill>
                  <a:srgbClr val="BFBFBF"/>
                </a:solidFill>
                <a:prstDash val="solid"/>
                <a:miter lim="800000"/>
                <a:headEnd len="sm" w="sm" type="none"/>
                <a:tailEnd len="sm" w="sm" type="none"/>
              </a:ln>
            </p:spPr>
          </p:cxnSp>
        </p:grpSp>
        <p:grpSp>
          <p:nvGrpSpPr>
            <p:cNvPr id="208" name="Google Shape;208;p26"/>
            <p:cNvGrpSpPr/>
            <p:nvPr/>
          </p:nvGrpSpPr>
          <p:grpSpPr>
            <a:xfrm>
              <a:off x="8261460" y="323004"/>
              <a:ext cx="930197" cy="5870565"/>
              <a:chOff x="10795232" y="323004"/>
              <a:chExt cx="930197" cy="5870565"/>
            </a:xfrm>
          </p:grpSpPr>
          <p:sp>
            <p:nvSpPr>
              <p:cNvPr id="209" name="Google Shape;209;p26"/>
              <p:cNvSpPr/>
              <p:nvPr/>
            </p:nvSpPr>
            <p:spPr>
              <a:xfrm>
                <a:off x="10942708" y="36651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10" name="Google Shape;210;p26"/>
              <p:cNvSpPr/>
              <p:nvPr/>
            </p:nvSpPr>
            <p:spPr>
              <a:xfrm>
                <a:off x="10795321" y="32300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11" name="Google Shape;211;p26"/>
              <p:cNvCxnSpPr>
                <a:endCxn id="209" idx="3"/>
              </p:cNvCxnSpPr>
              <p:nvPr/>
            </p:nvCxnSpPr>
            <p:spPr>
              <a:xfrm flipH="1" rot="10800000">
                <a:off x="10795232" y="112805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12" name="Google Shape;212;p26"/>
              <p:cNvCxnSpPr/>
              <p:nvPr/>
            </p:nvCxnSpPr>
            <p:spPr>
              <a:xfrm rot="10800000">
                <a:off x="11487229" y="112797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13" name="Google Shape;213;p26"/>
              <p:cNvSpPr/>
              <p:nvPr/>
            </p:nvSpPr>
            <p:spPr>
              <a:xfrm>
                <a:off x="10942708" y="191696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14" name="Google Shape;214;p26"/>
              <p:cNvSpPr/>
              <p:nvPr/>
            </p:nvSpPr>
            <p:spPr>
              <a:xfrm>
                <a:off x="10795321" y="187345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15" name="Google Shape;215;p26"/>
              <p:cNvCxnSpPr>
                <a:endCxn id="213" idx="3"/>
              </p:cNvCxnSpPr>
              <p:nvPr/>
            </p:nvCxnSpPr>
            <p:spPr>
              <a:xfrm flipH="1" rot="10800000">
                <a:off x="10795232" y="267850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16" name="Google Shape;216;p26"/>
              <p:cNvCxnSpPr/>
              <p:nvPr/>
            </p:nvCxnSpPr>
            <p:spPr>
              <a:xfrm rot="10800000">
                <a:off x="11487229" y="2678427"/>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17" name="Google Shape;217;p26"/>
              <p:cNvSpPr/>
              <p:nvPr/>
            </p:nvSpPr>
            <p:spPr>
              <a:xfrm>
                <a:off x="10942708" y="346742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18" name="Google Shape;218;p26"/>
              <p:cNvSpPr/>
              <p:nvPr/>
            </p:nvSpPr>
            <p:spPr>
              <a:xfrm>
                <a:off x="10795321" y="342391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19" name="Google Shape;219;p26"/>
              <p:cNvCxnSpPr>
                <a:endCxn id="217" idx="3"/>
              </p:cNvCxnSpPr>
              <p:nvPr/>
            </p:nvCxnSpPr>
            <p:spPr>
              <a:xfrm flipH="1" rot="10800000">
                <a:off x="10795232" y="422896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20" name="Google Shape;220;p26"/>
              <p:cNvCxnSpPr/>
              <p:nvPr/>
            </p:nvCxnSpPr>
            <p:spPr>
              <a:xfrm rot="10800000">
                <a:off x="11487229" y="422888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21" name="Google Shape;221;p26"/>
              <p:cNvSpPr/>
              <p:nvPr/>
            </p:nvSpPr>
            <p:spPr>
              <a:xfrm>
                <a:off x="10942708" y="501787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22" name="Google Shape;222;p26"/>
              <p:cNvSpPr/>
              <p:nvPr/>
            </p:nvSpPr>
            <p:spPr>
              <a:xfrm>
                <a:off x="10795321" y="497436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23" name="Google Shape;223;p26"/>
              <p:cNvCxnSpPr>
                <a:endCxn id="221" idx="3"/>
              </p:cNvCxnSpPr>
              <p:nvPr/>
            </p:nvCxnSpPr>
            <p:spPr>
              <a:xfrm flipH="1" rot="10800000">
                <a:off x="10795232" y="577941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24" name="Google Shape;224;p26"/>
              <p:cNvCxnSpPr/>
              <p:nvPr/>
            </p:nvCxnSpPr>
            <p:spPr>
              <a:xfrm rot="10800000">
                <a:off x="11487229" y="5779337"/>
                <a:ext cx="238200" cy="130800"/>
              </a:xfrm>
              <a:prstGeom prst="straightConnector1">
                <a:avLst/>
              </a:prstGeom>
              <a:noFill/>
              <a:ln cap="flat" cmpd="sng" w="12700">
                <a:solidFill>
                  <a:srgbClr val="BFBFBF"/>
                </a:solidFill>
                <a:prstDash val="solid"/>
                <a:miter lim="800000"/>
                <a:headEnd len="sm" w="sm" type="none"/>
                <a:tailEnd len="sm" w="sm" type="none"/>
              </a:ln>
            </p:spPr>
          </p:cxnSp>
        </p:grpSp>
        <p:grpSp>
          <p:nvGrpSpPr>
            <p:cNvPr id="225" name="Google Shape;225;p26"/>
            <p:cNvGrpSpPr/>
            <p:nvPr/>
          </p:nvGrpSpPr>
          <p:grpSpPr>
            <a:xfrm>
              <a:off x="6947047" y="323004"/>
              <a:ext cx="930197" cy="5870565"/>
              <a:chOff x="10795232" y="323004"/>
              <a:chExt cx="930197" cy="5870565"/>
            </a:xfrm>
          </p:grpSpPr>
          <p:sp>
            <p:nvSpPr>
              <p:cNvPr id="226" name="Google Shape;226;p26"/>
              <p:cNvSpPr/>
              <p:nvPr/>
            </p:nvSpPr>
            <p:spPr>
              <a:xfrm>
                <a:off x="10942708" y="36651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27" name="Google Shape;227;p26"/>
              <p:cNvSpPr/>
              <p:nvPr/>
            </p:nvSpPr>
            <p:spPr>
              <a:xfrm>
                <a:off x="10795321" y="32300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28" name="Google Shape;228;p26"/>
              <p:cNvCxnSpPr>
                <a:endCxn id="226" idx="3"/>
              </p:cNvCxnSpPr>
              <p:nvPr/>
            </p:nvCxnSpPr>
            <p:spPr>
              <a:xfrm flipH="1" rot="10800000">
                <a:off x="10795232" y="112805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29" name="Google Shape;229;p26"/>
              <p:cNvCxnSpPr/>
              <p:nvPr/>
            </p:nvCxnSpPr>
            <p:spPr>
              <a:xfrm rot="10800000">
                <a:off x="11487229" y="112797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30" name="Google Shape;230;p26"/>
              <p:cNvSpPr/>
              <p:nvPr/>
            </p:nvSpPr>
            <p:spPr>
              <a:xfrm>
                <a:off x="10942708" y="191696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31" name="Google Shape;231;p26"/>
              <p:cNvSpPr/>
              <p:nvPr/>
            </p:nvSpPr>
            <p:spPr>
              <a:xfrm>
                <a:off x="10795321" y="187345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32" name="Google Shape;232;p26"/>
              <p:cNvCxnSpPr>
                <a:endCxn id="230" idx="3"/>
              </p:cNvCxnSpPr>
              <p:nvPr/>
            </p:nvCxnSpPr>
            <p:spPr>
              <a:xfrm flipH="1" rot="10800000">
                <a:off x="10795232" y="267850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33" name="Google Shape;233;p26"/>
              <p:cNvCxnSpPr/>
              <p:nvPr/>
            </p:nvCxnSpPr>
            <p:spPr>
              <a:xfrm rot="10800000">
                <a:off x="11487229" y="2678427"/>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34" name="Google Shape;234;p26"/>
              <p:cNvSpPr/>
              <p:nvPr/>
            </p:nvSpPr>
            <p:spPr>
              <a:xfrm>
                <a:off x="10942708" y="346742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35" name="Google Shape;235;p26"/>
              <p:cNvSpPr/>
              <p:nvPr/>
            </p:nvSpPr>
            <p:spPr>
              <a:xfrm>
                <a:off x="10795321" y="342391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36" name="Google Shape;236;p26"/>
              <p:cNvCxnSpPr>
                <a:endCxn id="234" idx="3"/>
              </p:cNvCxnSpPr>
              <p:nvPr/>
            </p:nvCxnSpPr>
            <p:spPr>
              <a:xfrm flipH="1" rot="10800000">
                <a:off x="10795232" y="422896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37" name="Google Shape;237;p26"/>
              <p:cNvCxnSpPr/>
              <p:nvPr/>
            </p:nvCxnSpPr>
            <p:spPr>
              <a:xfrm rot="10800000">
                <a:off x="11487229" y="422888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38" name="Google Shape;238;p26"/>
              <p:cNvSpPr/>
              <p:nvPr/>
            </p:nvSpPr>
            <p:spPr>
              <a:xfrm>
                <a:off x="10942708" y="501787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39" name="Google Shape;239;p26"/>
              <p:cNvSpPr/>
              <p:nvPr/>
            </p:nvSpPr>
            <p:spPr>
              <a:xfrm>
                <a:off x="10795321" y="497436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40" name="Google Shape;240;p26"/>
              <p:cNvCxnSpPr>
                <a:endCxn id="238" idx="3"/>
              </p:cNvCxnSpPr>
              <p:nvPr/>
            </p:nvCxnSpPr>
            <p:spPr>
              <a:xfrm flipH="1" rot="10800000">
                <a:off x="10795232" y="577941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41" name="Google Shape;241;p26"/>
              <p:cNvCxnSpPr/>
              <p:nvPr/>
            </p:nvCxnSpPr>
            <p:spPr>
              <a:xfrm rot="10800000">
                <a:off x="11487229" y="5779337"/>
                <a:ext cx="238200" cy="130800"/>
              </a:xfrm>
              <a:prstGeom prst="straightConnector1">
                <a:avLst/>
              </a:prstGeom>
              <a:noFill/>
              <a:ln cap="flat" cmpd="sng" w="12700">
                <a:solidFill>
                  <a:srgbClr val="BFBFBF"/>
                </a:solidFill>
                <a:prstDash val="solid"/>
                <a:miter lim="800000"/>
                <a:headEnd len="sm" w="sm" type="none"/>
                <a:tailEnd len="sm" w="sm" type="none"/>
              </a:ln>
            </p:spPr>
          </p:cxnSp>
        </p:grpSp>
        <p:grpSp>
          <p:nvGrpSpPr>
            <p:cNvPr id="242" name="Google Shape;242;p26"/>
            <p:cNvGrpSpPr/>
            <p:nvPr/>
          </p:nvGrpSpPr>
          <p:grpSpPr>
            <a:xfrm>
              <a:off x="5632634" y="323004"/>
              <a:ext cx="930197" cy="5870565"/>
              <a:chOff x="10795232" y="323004"/>
              <a:chExt cx="930197" cy="5870565"/>
            </a:xfrm>
          </p:grpSpPr>
          <p:sp>
            <p:nvSpPr>
              <p:cNvPr id="243" name="Google Shape;243;p26"/>
              <p:cNvSpPr/>
              <p:nvPr/>
            </p:nvSpPr>
            <p:spPr>
              <a:xfrm>
                <a:off x="10942708" y="36651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44" name="Google Shape;244;p26"/>
              <p:cNvSpPr/>
              <p:nvPr/>
            </p:nvSpPr>
            <p:spPr>
              <a:xfrm>
                <a:off x="10795321" y="32300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45" name="Google Shape;245;p26"/>
              <p:cNvCxnSpPr>
                <a:endCxn id="243" idx="3"/>
              </p:cNvCxnSpPr>
              <p:nvPr/>
            </p:nvCxnSpPr>
            <p:spPr>
              <a:xfrm flipH="1" rot="10800000">
                <a:off x="10795232" y="112805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46" name="Google Shape;246;p26"/>
              <p:cNvCxnSpPr/>
              <p:nvPr/>
            </p:nvCxnSpPr>
            <p:spPr>
              <a:xfrm rot="10800000">
                <a:off x="11487229" y="112797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47" name="Google Shape;247;p26"/>
              <p:cNvSpPr/>
              <p:nvPr/>
            </p:nvSpPr>
            <p:spPr>
              <a:xfrm>
                <a:off x="10942708" y="191696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48" name="Google Shape;248;p26"/>
              <p:cNvSpPr/>
              <p:nvPr/>
            </p:nvSpPr>
            <p:spPr>
              <a:xfrm>
                <a:off x="10795321" y="187345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49" name="Google Shape;249;p26"/>
              <p:cNvCxnSpPr>
                <a:endCxn id="247" idx="3"/>
              </p:cNvCxnSpPr>
              <p:nvPr/>
            </p:nvCxnSpPr>
            <p:spPr>
              <a:xfrm flipH="1" rot="10800000">
                <a:off x="10795232" y="267850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50" name="Google Shape;250;p26"/>
              <p:cNvCxnSpPr/>
              <p:nvPr/>
            </p:nvCxnSpPr>
            <p:spPr>
              <a:xfrm rot="10800000">
                <a:off x="11487229" y="2678427"/>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51" name="Google Shape;251;p26"/>
              <p:cNvSpPr/>
              <p:nvPr/>
            </p:nvSpPr>
            <p:spPr>
              <a:xfrm>
                <a:off x="10942708" y="346742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2" name="Google Shape;252;p26"/>
              <p:cNvSpPr/>
              <p:nvPr/>
            </p:nvSpPr>
            <p:spPr>
              <a:xfrm>
                <a:off x="10795321" y="342391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53" name="Google Shape;253;p26"/>
              <p:cNvCxnSpPr>
                <a:endCxn id="251" idx="3"/>
              </p:cNvCxnSpPr>
              <p:nvPr/>
            </p:nvCxnSpPr>
            <p:spPr>
              <a:xfrm flipH="1" rot="10800000">
                <a:off x="10795232" y="422896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54" name="Google Shape;254;p26"/>
              <p:cNvCxnSpPr/>
              <p:nvPr/>
            </p:nvCxnSpPr>
            <p:spPr>
              <a:xfrm rot="10800000">
                <a:off x="11487229" y="422888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55" name="Google Shape;255;p26"/>
              <p:cNvSpPr/>
              <p:nvPr/>
            </p:nvSpPr>
            <p:spPr>
              <a:xfrm>
                <a:off x="10942708" y="501787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6" name="Google Shape;256;p26"/>
              <p:cNvSpPr/>
              <p:nvPr/>
            </p:nvSpPr>
            <p:spPr>
              <a:xfrm>
                <a:off x="10795321" y="497436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57" name="Google Shape;257;p26"/>
              <p:cNvCxnSpPr>
                <a:endCxn id="255" idx="3"/>
              </p:cNvCxnSpPr>
              <p:nvPr/>
            </p:nvCxnSpPr>
            <p:spPr>
              <a:xfrm flipH="1" rot="10800000">
                <a:off x="10795232" y="577941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58" name="Google Shape;258;p26"/>
              <p:cNvCxnSpPr/>
              <p:nvPr/>
            </p:nvCxnSpPr>
            <p:spPr>
              <a:xfrm rot="10800000">
                <a:off x="11487229" y="5779337"/>
                <a:ext cx="238200" cy="130800"/>
              </a:xfrm>
              <a:prstGeom prst="straightConnector1">
                <a:avLst/>
              </a:prstGeom>
              <a:noFill/>
              <a:ln cap="flat" cmpd="sng" w="12700">
                <a:solidFill>
                  <a:srgbClr val="BFBFBF"/>
                </a:solidFill>
                <a:prstDash val="solid"/>
                <a:miter lim="800000"/>
                <a:headEnd len="sm" w="sm" type="none"/>
                <a:tailEnd len="sm" w="sm" type="none"/>
              </a:ln>
            </p:spPr>
          </p:cxnSp>
        </p:grpSp>
        <p:grpSp>
          <p:nvGrpSpPr>
            <p:cNvPr id="259" name="Google Shape;259;p26"/>
            <p:cNvGrpSpPr/>
            <p:nvPr/>
          </p:nvGrpSpPr>
          <p:grpSpPr>
            <a:xfrm>
              <a:off x="4318221" y="323004"/>
              <a:ext cx="930197" cy="5870565"/>
              <a:chOff x="10795232" y="323004"/>
              <a:chExt cx="930197" cy="5870565"/>
            </a:xfrm>
          </p:grpSpPr>
          <p:sp>
            <p:nvSpPr>
              <p:cNvPr id="260" name="Google Shape;260;p26"/>
              <p:cNvSpPr/>
              <p:nvPr/>
            </p:nvSpPr>
            <p:spPr>
              <a:xfrm>
                <a:off x="10942708" y="36651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61" name="Google Shape;261;p26"/>
              <p:cNvSpPr/>
              <p:nvPr/>
            </p:nvSpPr>
            <p:spPr>
              <a:xfrm>
                <a:off x="10795321" y="32300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62" name="Google Shape;262;p26"/>
              <p:cNvCxnSpPr>
                <a:endCxn id="260" idx="3"/>
              </p:cNvCxnSpPr>
              <p:nvPr/>
            </p:nvCxnSpPr>
            <p:spPr>
              <a:xfrm flipH="1" rot="10800000">
                <a:off x="10795232" y="112805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63" name="Google Shape;263;p26"/>
              <p:cNvCxnSpPr/>
              <p:nvPr/>
            </p:nvCxnSpPr>
            <p:spPr>
              <a:xfrm rot="10800000">
                <a:off x="11487229" y="112797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64" name="Google Shape;264;p26"/>
              <p:cNvSpPr/>
              <p:nvPr/>
            </p:nvSpPr>
            <p:spPr>
              <a:xfrm>
                <a:off x="10942708" y="191696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65" name="Google Shape;265;p26"/>
              <p:cNvSpPr/>
              <p:nvPr/>
            </p:nvSpPr>
            <p:spPr>
              <a:xfrm>
                <a:off x="10795321" y="187345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66" name="Google Shape;266;p26"/>
              <p:cNvCxnSpPr>
                <a:endCxn id="264" idx="3"/>
              </p:cNvCxnSpPr>
              <p:nvPr/>
            </p:nvCxnSpPr>
            <p:spPr>
              <a:xfrm flipH="1" rot="10800000">
                <a:off x="10795232" y="267850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67" name="Google Shape;267;p26"/>
              <p:cNvCxnSpPr/>
              <p:nvPr/>
            </p:nvCxnSpPr>
            <p:spPr>
              <a:xfrm rot="10800000">
                <a:off x="11487229" y="2678427"/>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68" name="Google Shape;268;p26"/>
              <p:cNvSpPr/>
              <p:nvPr/>
            </p:nvSpPr>
            <p:spPr>
              <a:xfrm>
                <a:off x="10942708" y="346742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69" name="Google Shape;269;p26"/>
              <p:cNvSpPr/>
              <p:nvPr/>
            </p:nvSpPr>
            <p:spPr>
              <a:xfrm>
                <a:off x="10795321" y="342391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70" name="Google Shape;270;p26"/>
              <p:cNvCxnSpPr>
                <a:endCxn id="268" idx="3"/>
              </p:cNvCxnSpPr>
              <p:nvPr/>
            </p:nvCxnSpPr>
            <p:spPr>
              <a:xfrm flipH="1" rot="10800000">
                <a:off x="10795232" y="422896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71" name="Google Shape;271;p26"/>
              <p:cNvCxnSpPr/>
              <p:nvPr/>
            </p:nvCxnSpPr>
            <p:spPr>
              <a:xfrm rot="10800000">
                <a:off x="11487229" y="422888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72" name="Google Shape;272;p26"/>
              <p:cNvSpPr/>
              <p:nvPr/>
            </p:nvSpPr>
            <p:spPr>
              <a:xfrm>
                <a:off x="10942708" y="501787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73" name="Google Shape;273;p26"/>
              <p:cNvSpPr/>
              <p:nvPr/>
            </p:nvSpPr>
            <p:spPr>
              <a:xfrm>
                <a:off x="10795321" y="497436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74" name="Google Shape;274;p26"/>
              <p:cNvCxnSpPr>
                <a:endCxn id="272" idx="3"/>
              </p:cNvCxnSpPr>
              <p:nvPr/>
            </p:nvCxnSpPr>
            <p:spPr>
              <a:xfrm flipH="1" rot="10800000">
                <a:off x="10795232" y="577941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75" name="Google Shape;275;p26"/>
              <p:cNvCxnSpPr/>
              <p:nvPr/>
            </p:nvCxnSpPr>
            <p:spPr>
              <a:xfrm rot="10800000">
                <a:off x="11487229" y="5779337"/>
                <a:ext cx="238200" cy="130800"/>
              </a:xfrm>
              <a:prstGeom prst="straightConnector1">
                <a:avLst/>
              </a:prstGeom>
              <a:noFill/>
              <a:ln cap="flat" cmpd="sng" w="12700">
                <a:solidFill>
                  <a:srgbClr val="BFBFBF"/>
                </a:solidFill>
                <a:prstDash val="solid"/>
                <a:miter lim="800000"/>
                <a:headEnd len="sm" w="sm" type="none"/>
                <a:tailEnd len="sm" w="sm" type="none"/>
              </a:ln>
            </p:spPr>
          </p:cxnSp>
        </p:grpSp>
        <p:grpSp>
          <p:nvGrpSpPr>
            <p:cNvPr id="276" name="Google Shape;276;p26"/>
            <p:cNvGrpSpPr/>
            <p:nvPr/>
          </p:nvGrpSpPr>
          <p:grpSpPr>
            <a:xfrm>
              <a:off x="3003808" y="323004"/>
              <a:ext cx="930197" cy="5870565"/>
              <a:chOff x="10795232" y="323004"/>
              <a:chExt cx="930197" cy="5870565"/>
            </a:xfrm>
          </p:grpSpPr>
          <p:sp>
            <p:nvSpPr>
              <p:cNvPr id="277" name="Google Shape;277;p26"/>
              <p:cNvSpPr/>
              <p:nvPr/>
            </p:nvSpPr>
            <p:spPr>
              <a:xfrm>
                <a:off x="10942708" y="36651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78" name="Google Shape;278;p26"/>
              <p:cNvSpPr/>
              <p:nvPr/>
            </p:nvSpPr>
            <p:spPr>
              <a:xfrm>
                <a:off x="10795321" y="32300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79" name="Google Shape;279;p26"/>
              <p:cNvCxnSpPr>
                <a:endCxn id="277" idx="3"/>
              </p:cNvCxnSpPr>
              <p:nvPr/>
            </p:nvCxnSpPr>
            <p:spPr>
              <a:xfrm flipH="1" rot="10800000">
                <a:off x="10795232" y="112805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80" name="Google Shape;280;p26"/>
              <p:cNvCxnSpPr/>
              <p:nvPr/>
            </p:nvCxnSpPr>
            <p:spPr>
              <a:xfrm rot="10800000">
                <a:off x="11487229" y="112797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81" name="Google Shape;281;p26"/>
              <p:cNvSpPr/>
              <p:nvPr/>
            </p:nvSpPr>
            <p:spPr>
              <a:xfrm>
                <a:off x="10942708" y="191696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82" name="Google Shape;282;p26"/>
              <p:cNvSpPr/>
              <p:nvPr/>
            </p:nvSpPr>
            <p:spPr>
              <a:xfrm>
                <a:off x="10795321" y="187345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83" name="Google Shape;283;p26"/>
              <p:cNvCxnSpPr>
                <a:endCxn id="281" idx="3"/>
              </p:cNvCxnSpPr>
              <p:nvPr/>
            </p:nvCxnSpPr>
            <p:spPr>
              <a:xfrm flipH="1" rot="10800000">
                <a:off x="10795232" y="267850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84" name="Google Shape;284;p26"/>
              <p:cNvCxnSpPr/>
              <p:nvPr/>
            </p:nvCxnSpPr>
            <p:spPr>
              <a:xfrm rot="10800000">
                <a:off x="11487229" y="2678427"/>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85" name="Google Shape;285;p26"/>
              <p:cNvSpPr/>
              <p:nvPr/>
            </p:nvSpPr>
            <p:spPr>
              <a:xfrm>
                <a:off x="10942708" y="346742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86" name="Google Shape;286;p26"/>
              <p:cNvSpPr/>
              <p:nvPr/>
            </p:nvSpPr>
            <p:spPr>
              <a:xfrm>
                <a:off x="10795321" y="342391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87" name="Google Shape;287;p26"/>
              <p:cNvCxnSpPr>
                <a:endCxn id="285" idx="3"/>
              </p:cNvCxnSpPr>
              <p:nvPr/>
            </p:nvCxnSpPr>
            <p:spPr>
              <a:xfrm flipH="1" rot="10800000">
                <a:off x="10795232" y="422896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88" name="Google Shape;288;p26"/>
              <p:cNvCxnSpPr/>
              <p:nvPr/>
            </p:nvCxnSpPr>
            <p:spPr>
              <a:xfrm rot="10800000">
                <a:off x="11487229" y="422888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89" name="Google Shape;289;p26"/>
              <p:cNvSpPr/>
              <p:nvPr/>
            </p:nvSpPr>
            <p:spPr>
              <a:xfrm>
                <a:off x="10942708" y="501787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0" name="Google Shape;290;p26"/>
              <p:cNvSpPr/>
              <p:nvPr/>
            </p:nvSpPr>
            <p:spPr>
              <a:xfrm>
                <a:off x="10795321" y="497436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91" name="Google Shape;291;p26"/>
              <p:cNvCxnSpPr>
                <a:endCxn id="289" idx="3"/>
              </p:cNvCxnSpPr>
              <p:nvPr/>
            </p:nvCxnSpPr>
            <p:spPr>
              <a:xfrm flipH="1" rot="10800000">
                <a:off x="10795232" y="577941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92" name="Google Shape;292;p26"/>
              <p:cNvCxnSpPr/>
              <p:nvPr/>
            </p:nvCxnSpPr>
            <p:spPr>
              <a:xfrm rot="10800000">
                <a:off x="11487229" y="5779337"/>
                <a:ext cx="238200" cy="130800"/>
              </a:xfrm>
              <a:prstGeom prst="straightConnector1">
                <a:avLst/>
              </a:prstGeom>
              <a:noFill/>
              <a:ln cap="flat" cmpd="sng" w="12700">
                <a:solidFill>
                  <a:srgbClr val="BFBFBF"/>
                </a:solidFill>
                <a:prstDash val="solid"/>
                <a:miter lim="800000"/>
                <a:headEnd len="sm" w="sm" type="none"/>
                <a:tailEnd len="sm" w="sm" type="none"/>
              </a:ln>
            </p:spPr>
          </p:cxnSp>
        </p:grpSp>
        <p:grpSp>
          <p:nvGrpSpPr>
            <p:cNvPr id="293" name="Google Shape;293;p26"/>
            <p:cNvGrpSpPr/>
            <p:nvPr/>
          </p:nvGrpSpPr>
          <p:grpSpPr>
            <a:xfrm>
              <a:off x="1689395" y="323004"/>
              <a:ext cx="930197" cy="5870565"/>
              <a:chOff x="10795232" y="323004"/>
              <a:chExt cx="930197" cy="5870565"/>
            </a:xfrm>
          </p:grpSpPr>
          <p:sp>
            <p:nvSpPr>
              <p:cNvPr id="294" name="Google Shape;294;p26"/>
              <p:cNvSpPr/>
              <p:nvPr/>
            </p:nvSpPr>
            <p:spPr>
              <a:xfrm>
                <a:off x="10942708" y="36651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5" name="Google Shape;295;p26"/>
              <p:cNvSpPr/>
              <p:nvPr/>
            </p:nvSpPr>
            <p:spPr>
              <a:xfrm>
                <a:off x="10795321" y="32300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96" name="Google Shape;296;p26"/>
              <p:cNvCxnSpPr>
                <a:endCxn id="294" idx="3"/>
              </p:cNvCxnSpPr>
              <p:nvPr/>
            </p:nvCxnSpPr>
            <p:spPr>
              <a:xfrm flipH="1" rot="10800000">
                <a:off x="10795232" y="112805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97" name="Google Shape;297;p26"/>
              <p:cNvCxnSpPr/>
              <p:nvPr/>
            </p:nvCxnSpPr>
            <p:spPr>
              <a:xfrm rot="10800000">
                <a:off x="11487229" y="112797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98" name="Google Shape;298;p26"/>
              <p:cNvSpPr/>
              <p:nvPr/>
            </p:nvSpPr>
            <p:spPr>
              <a:xfrm>
                <a:off x="10942708" y="191696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9" name="Google Shape;299;p26"/>
              <p:cNvSpPr/>
              <p:nvPr/>
            </p:nvSpPr>
            <p:spPr>
              <a:xfrm>
                <a:off x="10795321" y="187345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300" name="Google Shape;300;p26"/>
              <p:cNvCxnSpPr>
                <a:endCxn id="298" idx="3"/>
              </p:cNvCxnSpPr>
              <p:nvPr/>
            </p:nvCxnSpPr>
            <p:spPr>
              <a:xfrm flipH="1" rot="10800000">
                <a:off x="10795232" y="267850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301" name="Google Shape;301;p26"/>
              <p:cNvCxnSpPr/>
              <p:nvPr/>
            </p:nvCxnSpPr>
            <p:spPr>
              <a:xfrm rot="10800000">
                <a:off x="11487229" y="2678427"/>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302" name="Google Shape;302;p26"/>
              <p:cNvSpPr/>
              <p:nvPr/>
            </p:nvSpPr>
            <p:spPr>
              <a:xfrm>
                <a:off x="10942708" y="346742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03" name="Google Shape;303;p26"/>
              <p:cNvSpPr/>
              <p:nvPr/>
            </p:nvSpPr>
            <p:spPr>
              <a:xfrm>
                <a:off x="10795321" y="342391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304" name="Google Shape;304;p26"/>
              <p:cNvCxnSpPr>
                <a:endCxn id="302" idx="3"/>
              </p:cNvCxnSpPr>
              <p:nvPr/>
            </p:nvCxnSpPr>
            <p:spPr>
              <a:xfrm flipH="1" rot="10800000">
                <a:off x="10795232" y="422896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305" name="Google Shape;305;p26"/>
              <p:cNvCxnSpPr/>
              <p:nvPr/>
            </p:nvCxnSpPr>
            <p:spPr>
              <a:xfrm rot="10800000">
                <a:off x="11487229" y="422888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306" name="Google Shape;306;p26"/>
              <p:cNvSpPr/>
              <p:nvPr/>
            </p:nvSpPr>
            <p:spPr>
              <a:xfrm>
                <a:off x="10942708" y="501787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07" name="Google Shape;307;p26"/>
              <p:cNvSpPr/>
              <p:nvPr/>
            </p:nvSpPr>
            <p:spPr>
              <a:xfrm>
                <a:off x="10795321" y="497436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308" name="Google Shape;308;p26"/>
              <p:cNvCxnSpPr>
                <a:endCxn id="306" idx="3"/>
              </p:cNvCxnSpPr>
              <p:nvPr/>
            </p:nvCxnSpPr>
            <p:spPr>
              <a:xfrm flipH="1" rot="10800000">
                <a:off x="10795232" y="577941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309" name="Google Shape;309;p26"/>
              <p:cNvCxnSpPr/>
              <p:nvPr/>
            </p:nvCxnSpPr>
            <p:spPr>
              <a:xfrm rot="10800000">
                <a:off x="11487229" y="5779337"/>
                <a:ext cx="238200" cy="130800"/>
              </a:xfrm>
              <a:prstGeom prst="straightConnector1">
                <a:avLst/>
              </a:prstGeom>
              <a:noFill/>
              <a:ln cap="flat" cmpd="sng" w="12700">
                <a:solidFill>
                  <a:srgbClr val="BFBFBF"/>
                </a:solidFill>
                <a:prstDash val="solid"/>
                <a:miter lim="800000"/>
                <a:headEnd len="sm" w="sm" type="none"/>
                <a:tailEnd len="sm" w="sm" type="none"/>
              </a:ln>
            </p:spPr>
          </p:cxnSp>
        </p:grpSp>
        <p:grpSp>
          <p:nvGrpSpPr>
            <p:cNvPr id="310" name="Google Shape;310;p26"/>
            <p:cNvGrpSpPr/>
            <p:nvPr/>
          </p:nvGrpSpPr>
          <p:grpSpPr>
            <a:xfrm>
              <a:off x="374982" y="323004"/>
              <a:ext cx="930197" cy="5870565"/>
              <a:chOff x="10795232" y="323004"/>
              <a:chExt cx="930197" cy="5870565"/>
            </a:xfrm>
          </p:grpSpPr>
          <p:sp>
            <p:nvSpPr>
              <p:cNvPr id="311" name="Google Shape;311;p26"/>
              <p:cNvSpPr/>
              <p:nvPr/>
            </p:nvSpPr>
            <p:spPr>
              <a:xfrm>
                <a:off x="10942708" y="36651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12" name="Google Shape;312;p26"/>
              <p:cNvSpPr/>
              <p:nvPr/>
            </p:nvSpPr>
            <p:spPr>
              <a:xfrm>
                <a:off x="10795321" y="32300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313" name="Google Shape;313;p26"/>
              <p:cNvCxnSpPr>
                <a:endCxn id="311" idx="3"/>
              </p:cNvCxnSpPr>
              <p:nvPr/>
            </p:nvCxnSpPr>
            <p:spPr>
              <a:xfrm flipH="1" rot="10800000">
                <a:off x="10795232" y="112805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314" name="Google Shape;314;p26"/>
              <p:cNvCxnSpPr/>
              <p:nvPr/>
            </p:nvCxnSpPr>
            <p:spPr>
              <a:xfrm rot="10800000">
                <a:off x="11487229" y="112797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315" name="Google Shape;315;p26"/>
              <p:cNvSpPr/>
              <p:nvPr/>
            </p:nvSpPr>
            <p:spPr>
              <a:xfrm>
                <a:off x="10942708" y="191696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16" name="Google Shape;316;p26"/>
              <p:cNvSpPr/>
              <p:nvPr/>
            </p:nvSpPr>
            <p:spPr>
              <a:xfrm>
                <a:off x="10795321" y="187345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317" name="Google Shape;317;p26"/>
              <p:cNvCxnSpPr>
                <a:endCxn id="315" idx="3"/>
              </p:cNvCxnSpPr>
              <p:nvPr/>
            </p:nvCxnSpPr>
            <p:spPr>
              <a:xfrm flipH="1" rot="10800000">
                <a:off x="10795232" y="267850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318" name="Google Shape;318;p26"/>
              <p:cNvCxnSpPr/>
              <p:nvPr/>
            </p:nvCxnSpPr>
            <p:spPr>
              <a:xfrm rot="10800000">
                <a:off x="11487229" y="2678427"/>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319" name="Google Shape;319;p26"/>
              <p:cNvSpPr/>
              <p:nvPr/>
            </p:nvSpPr>
            <p:spPr>
              <a:xfrm>
                <a:off x="10942708" y="346742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20" name="Google Shape;320;p26"/>
              <p:cNvSpPr/>
              <p:nvPr/>
            </p:nvSpPr>
            <p:spPr>
              <a:xfrm>
                <a:off x="10795321" y="342391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321" name="Google Shape;321;p26"/>
              <p:cNvCxnSpPr>
                <a:endCxn id="319" idx="3"/>
              </p:cNvCxnSpPr>
              <p:nvPr/>
            </p:nvCxnSpPr>
            <p:spPr>
              <a:xfrm flipH="1" rot="10800000">
                <a:off x="10795232" y="422896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322" name="Google Shape;322;p26"/>
              <p:cNvCxnSpPr/>
              <p:nvPr/>
            </p:nvCxnSpPr>
            <p:spPr>
              <a:xfrm rot="10800000">
                <a:off x="11487229" y="422888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323" name="Google Shape;323;p26"/>
              <p:cNvSpPr/>
              <p:nvPr/>
            </p:nvSpPr>
            <p:spPr>
              <a:xfrm>
                <a:off x="10942708" y="501787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24" name="Google Shape;324;p26"/>
              <p:cNvSpPr/>
              <p:nvPr/>
            </p:nvSpPr>
            <p:spPr>
              <a:xfrm>
                <a:off x="10795321" y="497436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325" name="Google Shape;325;p26"/>
              <p:cNvCxnSpPr>
                <a:endCxn id="323" idx="3"/>
              </p:cNvCxnSpPr>
              <p:nvPr/>
            </p:nvCxnSpPr>
            <p:spPr>
              <a:xfrm flipH="1" rot="10800000">
                <a:off x="10795232" y="577941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326" name="Google Shape;326;p26"/>
              <p:cNvCxnSpPr/>
              <p:nvPr/>
            </p:nvCxnSpPr>
            <p:spPr>
              <a:xfrm rot="10800000">
                <a:off x="11487229" y="5779337"/>
                <a:ext cx="238200" cy="130800"/>
              </a:xfrm>
              <a:prstGeom prst="straightConnector1">
                <a:avLst/>
              </a:prstGeom>
              <a:noFill/>
              <a:ln cap="flat" cmpd="sng" w="12700">
                <a:solidFill>
                  <a:srgbClr val="BFBFBF"/>
                </a:solidFill>
                <a:prstDash val="solid"/>
                <a:miter lim="800000"/>
                <a:headEnd len="sm" w="sm" type="none"/>
                <a:tailEnd len="sm" w="sm" type="none"/>
              </a:ln>
            </p:spPr>
          </p:cxnSp>
        </p:grpSp>
      </p:grpSp>
    </p:spTree>
  </p:cSld>
  <p:clrMapOvr>
    <a:masterClrMapping/>
  </p:clrMapOvr>
  <mc:AlternateContent>
    <mc:Choice Requires="p14">
      <p:transition p14:dur="250">
        <p:fade/>
      </p:transition>
    </mc:Choice>
    <mc:Fallback>
      <p:transition>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s">
  <p:cSld name="Stats">
    <p:bg>
      <p:bgPr>
        <a:solidFill>
          <a:schemeClr val="lt1"/>
        </a:solidFill>
      </p:bgPr>
    </p:bg>
    <p:spTree>
      <p:nvGrpSpPr>
        <p:cNvPr id="327" name="Shape 327"/>
        <p:cNvGrpSpPr/>
        <p:nvPr/>
      </p:nvGrpSpPr>
      <p:grpSpPr>
        <a:xfrm>
          <a:off x="0" y="0"/>
          <a:ext cx="0" cy="0"/>
          <a:chOff x="0" y="0"/>
          <a:chExt cx="0" cy="0"/>
        </a:xfrm>
      </p:grpSpPr>
      <p:grpSp>
        <p:nvGrpSpPr>
          <p:cNvPr id="328" name="Google Shape;328;p27"/>
          <p:cNvGrpSpPr/>
          <p:nvPr/>
        </p:nvGrpSpPr>
        <p:grpSpPr>
          <a:xfrm>
            <a:off x="3220435" y="1476540"/>
            <a:ext cx="2703143" cy="2185549"/>
            <a:chOff x="4155654" y="2449165"/>
            <a:chExt cx="3604190" cy="2914066"/>
          </a:xfrm>
        </p:grpSpPr>
        <p:sp>
          <p:nvSpPr>
            <p:cNvPr id="329" name="Google Shape;329;p27"/>
            <p:cNvSpPr/>
            <p:nvPr/>
          </p:nvSpPr>
          <p:spPr>
            <a:xfrm flipH="1">
              <a:off x="4155654" y="2449165"/>
              <a:ext cx="92400" cy="2914066"/>
            </a:xfrm>
            <a:custGeom>
              <a:rect b="b" l="l" r="r" t="t"/>
              <a:pathLst>
                <a:path extrusionOk="0" h="6200140" w="120000">
                  <a:moveTo>
                    <a:pt x="0" y="0"/>
                  </a:moveTo>
                  <a:lnTo>
                    <a:pt x="0" y="6199905"/>
                  </a:lnTo>
                </a:path>
              </a:pathLst>
            </a:custGeom>
            <a:noFill/>
            <a:ln cap="flat" cmpd="sng" w="10450">
              <a:solidFill>
                <a:srgbClr val="F26A3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sp>
          <p:nvSpPr>
            <p:cNvPr id="330" name="Google Shape;330;p27"/>
            <p:cNvSpPr/>
            <p:nvPr/>
          </p:nvSpPr>
          <p:spPr>
            <a:xfrm flipH="1">
              <a:off x="7667444" y="2449165"/>
              <a:ext cx="92400" cy="2914066"/>
            </a:xfrm>
            <a:custGeom>
              <a:rect b="b" l="l" r="r" t="t"/>
              <a:pathLst>
                <a:path extrusionOk="0" h="6200140" w="120000">
                  <a:moveTo>
                    <a:pt x="0" y="0"/>
                  </a:moveTo>
                  <a:lnTo>
                    <a:pt x="0" y="6199905"/>
                  </a:lnTo>
                </a:path>
              </a:pathLst>
            </a:custGeom>
            <a:noFill/>
            <a:ln cap="flat" cmpd="sng" w="10450">
              <a:solidFill>
                <a:srgbClr val="F26A3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grpSp>
      <p:sp>
        <p:nvSpPr>
          <p:cNvPr id="331" name="Google Shape;331;p27"/>
          <p:cNvSpPr txBox="1"/>
          <p:nvPr>
            <p:ph idx="1" type="body"/>
          </p:nvPr>
        </p:nvSpPr>
        <p:spPr>
          <a:xfrm>
            <a:off x="3289952" y="1965374"/>
            <a:ext cx="2634000" cy="6306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800"/>
              </a:spcBef>
              <a:spcAft>
                <a:spcPts val="0"/>
              </a:spcAft>
              <a:buSzPts val="4100"/>
              <a:buNone/>
              <a:defRPr b="1" i="0" sz="4100">
                <a:solidFill>
                  <a:srgbClr val="0020A5"/>
                </a:solidFill>
                <a:latin typeface="Arial Black"/>
                <a:ea typeface="Arial Black"/>
                <a:cs typeface="Arial Black"/>
                <a:sym typeface="Arial Black"/>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332" name="Google Shape;332;p27"/>
          <p:cNvSpPr txBox="1"/>
          <p:nvPr>
            <p:ph idx="2" type="body"/>
          </p:nvPr>
        </p:nvSpPr>
        <p:spPr>
          <a:xfrm>
            <a:off x="3289915" y="2571750"/>
            <a:ext cx="2633700" cy="722400"/>
          </a:xfrm>
          <a:prstGeom prst="rect">
            <a:avLst/>
          </a:prstGeom>
          <a:noFill/>
          <a:ln>
            <a:noFill/>
          </a:ln>
        </p:spPr>
        <p:txBody>
          <a:bodyPr anchorCtr="0" anchor="t" bIns="34275" lIns="68575" spcFirstLastPara="1" rIns="68575" wrap="square" tIns="34275">
            <a:normAutofit/>
          </a:bodyPr>
          <a:lstStyle>
            <a:lvl1pPr indent="-228600" lvl="0" marL="457200" rtl="0" algn="ctr">
              <a:lnSpc>
                <a:spcPct val="100000"/>
              </a:lnSpc>
              <a:spcBef>
                <a:spcPts val="800"/>
              </a:spcBef>
              <a:spcAft>
                <a:spcPts val="0"/>
              </a:spcAft>
              <a:buSzPts val="1700"/>
              <a:buNone/>
              <a:defRPr b="1" i="0" sz="17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333" name="Google Shape;333;p27"/>
          <p:cNvSpPr txBox="1"/>
          <p:nvPr>
            <p:ph idx="3" type="body"/>
          </p:nvPr>
        </p:nvSpPr>
        <p:spPr>
          <a:xfrm>
            <a:off x="5929979" y="1965374"/>
            <a:ext cx="2634000" cy="6306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800"/>
              </a:spcBef>
              <a:spcAft>
                <a:spcPts val="0"/>
              </a:spcAft>
              <a:buSzPts val="4100"/>
              <a:buNone/>
              <a:defRPr b="1" i="0" sz="4100">
                <a:solidFill>
                  <a:srgbClr val="0020A5"/>
                </a:solidFill>
                <a:latin typeface="Arial Black"/>
                <a:ea typeface="Arial Black"/>
                <a:cs typeface="Arial Black"/>
                <a:sym typeface="Arial Black"/>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334" name="Google Shape;334;p27"/>
          <p:cNvSpPr txBox="1"/>
          <p:nvPr>
            <p:ph idx="4" type="body"/>
          </p:nvPr>
        </p:nvSpPr>
        <p:spPr>
          <a:xfrm>
            <a:off x="5929942" y="2571750"/>
            <a:ext cx="2633700" cy="722400"/>
          </a:xfrm>
          <a:prstGeom prst="rect">
            <a:avLst/>
          </a:prstGeom>
          <a:noFill/>
          <a:ln>
            <a:noFill/>
          </a:ln>
        </p:spPr>
        <p:txBody>
          <a:bodyPr anchorCtr="0" anchor="t" bIns="34275" lIns="68575" spcFirstLastPara="1" rIns="68575" wrap="square" tIns="34275">
            <a:normAutofit/>
          </a:bodyPr>
          <a:lstStyle>
            <a:lvl1pPr indent="-228600" lvl="0" marL="457200" rtl="0" algn="ctr">
              <a:lnSpc>
                <a:spcPct val="100000"/>
              </a:lnSpc>
              <a:spcBef>
                <a:spcPts val="800"/>
              </a:spcBef>
              <a:spcAft>
                <a:spcPts val="0"/>
              </a:spcAft>
              <a:buSzPts val="1700"/>
              <a:buNone/>
              <a:defRPr b="1" i="0" sz="17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335" name="Google Shape;335;p27"/>
          <p:cNvSpPr txBox="1"/>
          <p:nvPr>
            <p:ph idx="5" type="body"/>
          </p:nvPr>
        </p:nvSpPr>
        <p:spPr>
          <a:xfrm>
            <a:off x="655995" y="1965374"/>
            <a:ext cx="2634000" cy="6306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800"/>
              </a:spcBef>
              <a:spcAft>
                <a:spcPts val="0"/>
              </a:spcAft>
              <a:buSzPts val="4100"/>
              <a:buNone/>
              <a:defRPr b="1" i="0" sz="4100">
                <a:solidFill>
                  <a:srgbClr val="0020A5"/>
                </a:solidFill>
                <a:latin typeface="Arial Black"/>
                <a:ea typeface="Arial Black"/>
                <a:cs typeface="Arial Black"/>
                <a:sym typeface="Arial Black"/>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336" name="Google Shape;336;p27"/>
          <p:cNvSpPr txBox="1"/>
          <p:nvPr>
            <p:ph idx="6" type="body"/>
          </p:nvPr>
        </p:nvSpPr>
        <p:spPr>
          <a:xfrm>
            <a:off x="655958" y="2571750"/>
            <a:ext cx="2633700" cy="722400"/>
          </a:xfrm>
          <a:prstGeom prst="rect">
            <a:avLst/>
          </a:prstGeom>
          <a:noFill/>
          <a:ln>
            <a:noFill/>
          </a:ln>
        </p:spPr>
        <p:txBody>
          <a:bodyPr anchorCtr="0" anchor="t" bIns="34275" lIns="68575" spcFirstLastPara="1" rIns="68575" wrap="square" tIns="34275">
            <a:normAutofit/>
          </a:bodyPr>
          <a:lstStyle>
            <a:lvl1pPr indent="-228600" lvl="0" marL="457200" rtl="0" algn="ctr">
              <a:lnSpc>
                <a:spcPct val="100000"/>
              </a:lnSpc>
              <a:spcBef>
                <a:spcPts val="800"/>
              </a:spcBef>
              <a:spcAft>
                <a:spcPts val="0"/>
              </a:spcAft>
              <a:buSzPts val="1700"/>
              <a:buNone/>
              <a:defRPr b="1" i="0" sz="17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337" name="Google Shape;337;p27"/>
          <p:cNvSpPr txBox="1"/>
          <p:nvPr>
            <p:ph type="title"/>
          </p:nvPr>
        </p:nvSpPr>
        <p:spPr>
          <a:xfrm>
            <a:off x="285750" y="0"/>
            <a:ext cx="8572200" cy="632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011FA3"/>
              </a:buClr>
              <a:buSzPts val="2400"/>
              <a:buFont typeface="Arial"/>
              <a:buNone/>
              <a:defRPr sz="2400">
                <a:solidFill>
                  <a:srgbClr val="011FA3"/>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UF Research" showMasterSp="0">
  <p:cSld name="Thank you - UF Research">
    <p:bg>
      <p:bgPr>
        <a:solidFill>
          <a:schemeClr val="dk1"/>
        </a:solidFill>
      </p:bgPr>
    </p:bg>
    <p:spTree>
      <p:nvGrpSpPr>
        <p:cNvPr id="338" name="Shape 338"/>
        <p:cNvGrpSpPr/>
        <p:nvPr/>
      </p:nvGrpSpPr>
      <p:grpSpPr>
        <a:xfrm>
          <a:off x="0" y="0"/>
          <a:ext cx="0" cy="0"/>
          <a:chOff x="0" y="0"/>
          <a:chExt cx="0" cy="0"/>
        </a:xfrm>
      </p:grpSpPr>
      <p:pic>
        <p:nvPicPr>
          <p:cNvPr descr="A picture containing outdoor, blue, day&#10;&#10;Description automatically generated" id="339" name="Google Shape;339;p28"/>
          <p:cNvPicPr preferRelativeResize="0"/>
          <p:nvPr/>
        </p:nvPicPr>
        <p:blipFill rotWithShape="1">
          <a:blip r:embed="rId2">
            <a:alphaModFix/>
          </a:blip>
          <a:srcRect b="0" l="0" r="0" t="0"/>
          <a:stretch/>
        </p:blipFill>
        <p:spPr>
          <a:xfrm>
            <a:off x="-33575" y="-18574"/>
            <a:ext cx="9211152" cy="5180647"/>
          </a:xfrm>
          <a:prstGeom prst="rect">
            <a:avLst/>
          </a:prstGeom>
          <a:noFill/>
          <a:ln>
            <a:noFill/>
          </a:ln>
        </p:spPr>
      </p:pic>
      <p:pic>
        <p:nvPicPr>
          <p:cNvPr id="340" name="Google Shape;340;p28"/>
          <p:cNvPicPr preferRelativeResize="0"/>
          <p:nvPr/>
        </p:nvPicPr>
        <p:blipFill rotWithShape="1">
          <a:blip r:embed="rId3">
            <a:alphaModFix/>
          </a:blip>
          <a:srcRect b="0" l="-16666" r="-16666" t="0"/>
          <a:stretch/>
        </p:blipFill>
        <p:spPr>
          <a:xfrm>
            <a:off x="1964641" y="2094604"/>
            <a:ext cx="5214719" cy="954293"/>
          </a:xfrm>
          <a:prstGeom prst="rect">
            <a:avLst/>
          </a:prstGeom>
          <a:noFill/>
          <a:ln>
            <a:noFill/>
          </a:ln>
        </p:spPr>
      </p:pic>
    </p:spTree>
  </p:cSld>
  <p:clrMapOvr>
    <a:masterClrMapping/>
  </p:clrMapOvr>
  <mc:AlternateContent>
    <mc:Choice Requires="p14">
      <p:transition p14:dur="25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8.jpg"/><Relationship Id="rId4" Type="http://schemas.openxmlformats.org/officeDocument/2006/relationships/image" Target="../media/image46.jpg"/><Relationship Id="rId5" Type="http://schemas.openxmlformats.org/officeDocument/2006/relationships/image" Target="../media/image28.png"/><Relationship Id="rId6"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6.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6.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comments" Target="../comments/comment2.xml"/><Relationship Id="rId4" Type="http://schemas.openxmlformats.org/officeDocument/2006/relationships/hyperlink" Target="https://uflorida.sharepoint.com/:v:/t/IML/EXMQEK_GL81AhklAtKp5mi0B-u8-hmG7F1XBJD8Y5tj-5w?e=eEmFRL&amp;nav=eyJyZWZlcnJhbEluZm8iOnsicmVmZXJyYWxBcHAiOiJTdHJlYW1XZWJBcHAiLCJyZWZlcnJhbFZpZXciOiJTaGFyZURpYWxvZyIsInJlZmVycmFsQXBwUGxhdGZvcm0iOiJXZWIiLCJyZWZlcnJhbE1vZGUiOiJ2aWV3In19"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omments" Target="../comments/comment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comments" Target="../comments/comment4.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6.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0.jpg"/><Relationship Id="rId4" Type="http://schemas.openxmlformats.org/officeDocument/2006/relationships/image" Target="../media/image25.jpg"/><Relationship Id="rId5" Type="http://schemas.openxmlformats.org/officeDocument/2006/relationships/image" Target="../media/image49.png"/><Relationship Id="rId6" Type="http://schemas.openxmlformats.org/officeDocument/2006/relationships/image" Target="../media/image18.jpg"/><Relationship Id="rId7" Type="http://schemas.openxmlformats.org/officeDocument/2006/relationships/image" Target="../media/image2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6.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6.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6.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5.png"/><Relationship Id="rId9" Type="http://schemas.openxmlformats.org/officeDocument/2006/relationships/image" Target="../media/image14.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9.png"/><Relationship Id="rId8" Type="http://schemas.openxmlformats.org/officeDocument/2006/relationships/image" Target="../media/image6.png"/><Relationship Id="rId11" Type="http://schemas.openxmlformats.org/officeDocument/2006/relationships/image" Target="../media/image13.png"/><Relationship Id="rId10"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6.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6.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0.png"/><Relationship Id="rId4" Type="http://schemas.openxmlformats.org/officeDocument/2006/relationships/image" Target="../media/image4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6.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6.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www.ncbi.nlm.nih.gov/pmc/articles/PMC5721518" TargetMode="External"/><Relationship Id="rId4" Type="http://schemas.openxmlformats.org/officeDocument/2006/relationships/hyperlink" Target="https://www.ncbi.nlm.nih.gov/pmc/articles/PMC4540339" TargetMode="External"/><Relationship Id="rId5" Type="http://schemas.openxmlformats.org/officeDocument/2006/relationships/hyperlink" Target="https://doi.org/10.1007/978-3-642-16712-6_830"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 Id="rId3" Type="http://schemas.openxmlformats.org/officeDocument/2006/relationships/image" Target="../media/image11.png"/><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0.jpg"/><Relationship Id="rId4" Type="http://schemas.openxmlformats.org/officeDocument/2006/relationships/image" Target="../media/image25.jpg"/><Relationship Id="rId5" Type="http://schemas.openxmlformats.org/officeDocument/2006/relationships/image" Target="../media/image49.png"/><Relationship Id="rId6" Type="http://schemas.openxmlformats.org/officeDocument/2006/relationships/image" Target="../media/image18.jpg"/><Relationship Id="rId7" Type="http://schemas.openxmlformats.org/officeDocument/2006/relationships/image" Target="../media/image2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comments" Target="../comments/comment5.xml"/><Relationship Id="rId4" Type="http://schemas.openxmlformats.org/officeDocument/2006/relationships/hyperlink" Target="mailto:xin.tang@ufl.edu"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4" name="Shape 344"/>
        <p:cNvGrpSpPr/>
        <p:nvPr/>
      </p:nvGrpSpPr>
      <p:grpSpPr>
        <a:xfrm>
          <a:off x="0" y="0"/>
          <a:ext cx="0" cy="0"/>
          <a:chOff x="0" y="0"/>
          <a:chExt cx="0" cy="0"/>
        </a:xfrm>
      </p:grpSpPr>
      <p:sp>
        <p:nvSpPr>
          <p:cNvPr id="345" name="Google Shape;345;p29"/>
          <p:cNvSpPr txBox="1"/>
          <p:nvPr>
            <p:ph idx="1" type="body"/>
          </p:nvPr>
        </p:nvSpPr>
        <p:spPr>
          <a:xfrm>
            <a:off x="267902" y="2186509"/>
            <a:ext cx="8608200" cy="5580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lang="en" sz="2000">
                <a:solidFill>
                  <a:srgbClr val="FFFFFF"/>
                </a:solidFill>
                <a:latin typeface="Georgia"/>
                <a:ea typeface="Georgia"/>
                <a:cs typeface="Georgia"/>
                <a:sym typeface="Georgia"/>
              </a:rPr>
              <a:t>By </a:t>
            </a:r>
            <a:r>
              <a:rPr b="1" lang="en" sz="2000">
                <a:solidFill>
                  <a:srgbClr val="FFFFFF"/>
                </a:solidFill>
                <a:latin typeface="Georgia"/>
                <a:ea typeface="Georgia"/>
                <a:cs typeface="Georgia"/>
                <a:sym typeface="Georgia"/>
              </a:rPr>
              <a:t>Abygale Cochrane </a:t>
            </a:r>
            <a:r>
              <a:rPr lang="en" sz="2000">
                <a:solidFill>
                  <a:srgbClr val="FFFFFF"/>
                </a:solidFill>
                <a:latin typeface="Georgia"/>
                <a:ea typeface="Georgia"/>
                <a:cs typeface="Georgia"/>
                <a:sym typeface="Georgia"/>
              </a:rPr>
              <a:t>and </a:t>
            </a:r>
            <a:r>
              <a:rPr b="1" lang="en" sz="2000">
                <a:solidFill>
                  <a:srgbClr val="FFFFFF"/>
                </a:solidFill>
                <a:latin typeface="Georgia"/>
                <a:ea typeface="Georgia"/>
                <a:cs typeface="Georgia"/>
                <a:sym typeface="Georgia"/>
              </a:rPr>
              <a:t>Erica Hengartner</a:t>
            </a:r>
            <a:endParaRPr b="1" sz="2000">
              <a:solidFill>
                <a:srgbClr val="FFFFFF"/>
              </a:solidFill>
              <a:latin typeface="Georgia"/>
              <a:ea typeface="Georgia"/>
              <a:cs typeface="Georgia"/>
              <a:sym typeface="Georgia"/>
            </a:endParaRPr>
          </a:p>
          <a:p>
            <a:pPr indent="0" lvl="0" marL="0" rtl="0" algn="ctr">
              <a:lnSpc>
                <a:spcPct val="100000"/>
              </a:lnSpc>
              <a:spcBef>
                <a:spcPts val="0"/>
              </a:spcBef>
              <a:spcAft>
                <a:spcPts val="0"/>
              </a:spcAft>
              <a:buSzPts val="1500"/>
              <a:buNone/>
            </a:pPr>
            <a:r>
              <a:t/>
            </a:r>
            <a:endParaRPr sz="2000">
              <a:solidFill>
                <a:srgbClr val="FFFFFF"/>
              </a:solidFill>
            </a:endParaRPr>
          </a:p>
        </p:txBody>
      </p:sp>
      <p:sp>
        <p:nvSpPr>
          <p:cNvPr id="346" name="Google Shape;346;p29"/>
          <p:cNvSpPr txBox="1"/>
          <p:nvPr>
            <p:ph type="ctrTitle"/>
          </p:nvPr>
        </p:nvSpPr>
        <p:spPr>
          <a:xfrm>
            <a:off x="-31350" y="-110625"/>
            <a:ext cx="9206700" cy="20526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b="1" lang="en" sz="3100">
                <a:solidFill>
                  <a:schemeClr val="accent6"/>
                </a:solidFill>
                <a:latin typeface="Georgia"/>
                <a:ea typeface="Georgia"/>
                <a:cs typeface="Georgia"/>
                <a:sym typeface="Georgia"/>
              </a:rPr>
              <a:t>Uncovering the Electro-mechano-physiological</a:t>
            </a:r>
            <a:r>
              <a:rPr lang="en" sz="3100">
                <a:solidFill>
                  <a:schemeClr val="accent6"/>
                </a:solidFill>
                <a:latin typeface="Georgia"/>
                <a:ea typeface="Georgia"/>
                <a:cs typeface="Georgia"/>
                <a:sym typeface="Georgia"/>
              </a:rPr>
              <a:t> </a:t>
            </a:r>
            <a:r>
              <a:rPr b="1" lang="en" sz="3100">
                <a:solidFill>
                  <a:schemeClr val="accent6"/>
                </a:solidFill>
                <a:latin typeface="Georgia"/>
                <a:ea typeface="Georgia"/>
                <a:cs typeface="Georgia"/>
                <a:sym typeface="Georgia"/>
              </a:rPr>
              <a:t>Rules of Life</a:t>
            </a:r>
            <a:r>
              <a:rPr lang="en" sz="3100">
                <a:solidFill>
                  <a:schemeClr val="accent6"/>
                </a:solidFill>
                <a:latin typeface="Georgia"/>
                <a:ea typeface="Georgia"/>
                <a:cs typeface="Georgia"/>
                <a:sym typeface="Georgia"/>
              </a:rPr>
              <a:t>​​</a:t>
            </a:r>
            <a:endParaRPr sz="5800">
              <a:solidFill>
                <a:schemeClr val="accent6"/>
              </a:solidFill>
            </a:endParaRPr>
          </a:p>
        </p:txBody>
      </p:sp>
      <p:sp>
        <p:nvSpPr>
          <p:cNvPr id="347" name="Google Shape;347;p29"/>
          <p:cNvSpPr txBox="1"/>
          <p:nvPr/>
        </p:nvSpPr>
        <p:spPr>
          <a:xfrm>
            <a:off x="1764650" y="2989025"/>
            <a:ext cx="61596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Georgia"/>
                <a:ea typeface="Georgia"/>
                <a:cs typeface="Georgia"/>
                <a:sym typeface="Georgia"/>
              </a:rPr>
              <a:t>Advisor: </a:t>
            </a:r>
            <a:r>
              <a:rPr b="1" lang="en" sz="1600">
                <a:solidFill>
                  <a:schemeClr val="lt1"/>
                </a:solidFill>
                <a:latin typeface="Georgia"/>
                <a:ea typeface="Georgia"/>
                <a:cs typeface="Georgia"/>
                <a:sym typeface="Georgia"/>
              </a:rPr>
              <a:t>Xin Tang, Ph.D.</a:t>
            </a:r>
            <a:r>
              <a:rPr lang="en" sz="1600">
                <a:solidFill>
                  <a:schemeClr val="lt1"/>
                </a:solidFill>
                <a:latin typeface="Georgia"/>
                <a:ea typeface="Georgia"/>
                <a:cs typeface="Georgia"/>
                <a:sym typeface="Georgia"/>
              </a:rPr>
              <a:t> (xin.tang@ufl.edu)</a:t>
            </a:r>
            <a:endParaRPr sz="1600">
              <a:solidFill>
                <a:schemeClr val="lt1"/>
              </a:solidFill>
              <a:latin typeface="Georgia"/>
              <a:ea typeface="Georgia"/>
              <a:cs typeface="Georgia"/>
              <a:sym typeface="Georgia"/>
            </a:endParaRPr>
          </a:p>
          <a:p>
            <a:pPr indent="0" lvl="0" marL="0" rtl="0" algn="l">
              <a:spcBef>
                <a:spcPts val="0"/>
              </a:spcBef>
              <a:spcAft>
                <a:spcPts val="0"/>
              </a:spcAft>
              <a:buNone/>
            </a:pPr>
            <a:r>
              <a:rPr lang="en" sz="1600">
                <a:solidFill>
                  <a:schemeClr val="lt1"/>
                </a:solidFill>
                <a:latin typeface="Georgia"/>
                <a:ea typeface="Georgia"/>
                <a:cs typeface="Georgia"/>
                <a:sym typeface="Georgia"/>
              </a:rPr>
              <a:t>Integrative Mechanobiology &amp; Biophysics Laboratory (IMBL)</a:t>
            </a:r>
            <a:endParaRPr sz="1600">
              <a:solidFill>
                <a:schemeClr val="lt1"/>
              </a:solidFill>
              <a:latin typeface="Georgia"/>
              <a:ea typeface="Georgia"/>
              <a:cs typeface="Georgia"/>
              <a:sym typeface="Georgia"/>
            </a:endParaRPr>
          </a:p>
          <a:p>
            <a:pPr indent="0" lvl="0" marL="0" rtl="0" algn="l">
              <a:spcBef>
                <a:spcPts val="0"/>
              </a:spcBef>
              <a:spcAft>
                <a:spcPts val="0"/>
              </a:spcAft>
              <a:buNone/>
            </a:pPr>
            <a:r>
              <a:rPr lang="en" sz="1600">
                <a:solidFill>
                  <a:schemeClr val="lt1"/>
                </a:solidFill>
                <a:latin typeface="Georgia"/>
                <a:ea typeface="Georgia"/>
                <a:cs typeface="Georgia"/>
                <a:sym typeface="Georgia"/>
              </a:rPr>
              <a:t>Department of Mechanical &amp; Aerospace Engineering</a:t>
            </a:r>
            <a:endParaRPr sz="1600">
              <a:solidFill>
                <a:schemeClr val="lt1"/>
              </a:solidFill>
              <a:latin typeface="Georgia"/>
              <a:ea typeface="Georgia"/>
              <a:cs typeface="Georgia"/>
              <a:sym typeface="Georgia"/>
            </a:endParaRPr>
          </a:p>
          <a:p>
            <a:pPr indent="0" lvl="0" marL="0" rtl="0" algn="l">
              <a:spcBef>
                <a:spcPts val="0"/>
              </a:spcBef>
              <a:spcAft>
                <a:spcPts val="0"/>
              </a:spcAft>
              <a:buNone/>
            </a:pPr>
            <a:r>
              <a:rPr lang="en" sz="1600">
                <a:solidFill>
                  <a:schemeClr val="lt1"/>
                </a:solidFill>
                <a:latin typeface="Georgia"/>
                <a:ea typeface="Georgia"/>
                <a:cs typeface="Georgia"/>
                <a:sym typeface="Georgia"/>
              </a:rPr>
              <a:t>J. Crayton Pruitt Family Department of Biomedical Engineering</a:t>
            </a:r>
            <a:endParaRPr sz="1600">
              <a:solidFill>
                <a:schemeClr val="lt1"/>
              </a:solidFill>
              <a:latin typeface="Georgia"/>
              <a:ea typeface="Georgia"/>
              <a:cs typeface="Georgia"/>
              <a:sym typeface="Georgia"/>
            </a:endParaRPr>
          </a:p>
        </p:txBody>
      </p:sp>
      <p:pic>
        <p:nvPicPr>
          <p:cNvPr id="348" name="Google Shape;348;p29"/>
          <p:cNvPicPr preferRelativeResize="0"/>
          <p:nvPr/>
        </p:nvPicPr>
        <p:blipFill>
          <a:blip r:embed="rId3">
            <a:alphaModFix/>
          </a:blip>
          <a:stretch>
            <a:fillRect/>
          </a:stretch>
        </p:blipFill>
        <p:spPr>
          <a:xfrm>
            <a:off x="7684075" y="100625"/>
            <a:ext cx="1370974" cy="732025"/>
          </a:xfrm>
          <a:prstGeom prst="rect">
            <a:avLst/>
          </a:prstGeom>
          <a:noFill/>
          <a:ln>
            <a:noFill/>
          </a:ln>
        </p:spPr>
      </p:pic>
      <p:pic>
        <p:nvPicPr>
          <p:cNvPr id="349" name="Google Shape;349;p29"/>
          <p:cNvPicPr preferRelativeResize="0"/>
          <p:nvPr/>
        </p:nvPicPr>
        <p:blipFill>
          <a:blip r:embed="rId4">
            <a:alphaModFix/>
          </a:blip>
          <a:stretch>
            <a:fillRect/>
          </a:stretch>
        </p:blipFill>
        <p:spPr>
          <a:xfrm>
            <a:off x="6973050" y="100625"/>
            <a:ext cx="732026" cy="732026"/>
          </a:xfrm>
          <a:prstGeom prst="rect">
            <a:avLst/>
          </a:prstGeom>
          <a:noFill/>
          <a:ln>
            <a:noFill/>
          </a:ln>
        </p:spPr>
      </p:pic>
    </p:spTree>
  </p:cSld>
  <p:clrMapOvr>
    <a:masterClrMapping/>
  </p:clrMapOvr>
  <mc:AlternateContent>
    <mc:Choice Requires="p14">
      <p:transition p14:dur="25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8"/>
          <p:cNvSpPr txBox="1"/>
          <p:nvPr>
            <p:ph type="title"/>
          </p:nvPr>
        </p:nvSpPr>
        <p:spPr>
          <a:xfrm>
            <a:off x="311700" y="244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Method: </a:t>
            </a:r>
            <a:r>
              <a:rPr b="1" lang="en" sz="2750">
                <a:solidFill>
                  <a:srgbClr val="FF0000"/>
                </a:solidFill>
                <a:latin typeface="Georgia"/>
                <a:ea typeface="Georgia"/>
                <a:cs typeface="Georgia"/>
                <a:sym typeface="Georgia"/>
              </a:rPr>
              <a:t>All-Optical Electro-Mechano-Physiological Interrogation System</a:t>
            </a:r>
            <a:endParaRPr b="1" sz="2750">
              <a:solidFill>
                <a:srgbClr val="1155CC"/>
              </a:solidFill>
              <a:latin typeface="Georgia"/>
              <a:ea typeface="Georgia"/>
              <a:cs typeface="Georgia"/>
              <a:sym typeface="Georgia"/>
            </a:endParaRPr>
          </a:p>
        </p:txBody>
      </p:sp>
      <p:sp>
        <p:nvSpPr>
          <p:cNvPr id="442" name="Google Shape;442;p38"/>
          <p:cNvSpPr txBox="1"/>
          <p:nvPr>
            <p:ph idx="1" type="body"/>
          </p:nvPr>
        </p:nvSpPr>
        <p:spPr>
          <a:xfrm>
            <a:off x="311700" y="15432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latin typeface="Georgia"/>
                <a:ea typeface="Georgia"/>
                <a:cs typeface="Georgia"/>
                <a:sym typeface="Georgia"/>
              </a:rPr>
              <a:t>A wide-area optical interrogation system that can both visualize and control electro-mechano-physiological signals.</a:t>
            </a:r>
            <a:endParaRPr>
              <a:latin typeface="Georgia"/>
              <a:ea typeface="Georgia"/>
              <a:cs typeface="Georgia"/>
              <a:sym typeface="Georgia"/>
            </a:endParaRPr>
          </a:p>
          <a:p>
            <a:pPr indent="0" lvl="0" marL="0" rtl="0" algn="l">
              <a:spcBef>
                <a:spcPts val="1200"/>
              </a:spcBef>
              <a:spcAft>
                <a:spcPts val="0"/>
              </a:spcAft>
              <a:buNone/>
            </a:pPr>
            <a:r>
              <a:t/>
            </a:r>
            <a:endParaRPr>
              <a:latin typeface="Georgia"/>
              <a:ea typeface="Georgia"/>
              <a:cs typeface="Georgia"/>
              <a:sym typeface="Georgia"/>
            </a:endParaRPr>
          </a:p>
          <a:p>
            <a:pPr indent="0" lvl="0" marL="0" rtl="0" algn="l">
              <a:spcBef>
                <a:spcPts val="1200"/>
              </a:spcBef>
              <a:spcAft>
                <a:spcPts val="0"/>
              </a:spcAft>
              <a:buNone/>
            </a:pPr>
            <a:r>
              <a:rPr b="1" lang="en">
                <a:latin typeface="Georgia"/>
                <a:ea typeface="Georgia"/>
                <a:cs typeface="Georgia"/>
                <a:sym typeface="Georgia"/>
              </a:rPr>
              <a:t>All-optical: </a:t>
            </a:r>
            <a:r>
              <a:rPr lang="en">
                <a:latin typeface="Georgia"/>
                <a:ea typeface="Georgia"/>
                <a:cs typeface="Georgia"/>
                <a:sym typeface="Georgia"/>
              </a:rPr>
              <a:t>use of photon excitation and emission to collect visual data</a:t>
            </a:r>
            <a:endParaRPr>
              <a:latin typeface="Georgia"/>
              <a:ea typeface="Georgia"/>
              <a:cs typeface="Georgia"/>
              <a:sym typeface="Georgia"/>
            </a:endParaRPr>
          </a:p>
          <a:p>
            <a:pPr indent="0" lvl="0" marL="0" rtl="0" algn="l">
              <a:spcBef>
                <a:spcPts val="1200"/>
              </a:spcBef>
              <a:spcAft>
                <a:spcPts val="0"/>
              </a:spcAft>
              <a:buNone/>
            </a:pPr>
            <a:r>
              <a:rPr b="1" lang="en">
                <a:latin typeface="Georgia"/>
                <a:ea typeface="Georgia"/>
                <a:cs typeface="Georgia"/>
                <a:sym typeface="Georgia"/>
              </a:rPr>
              <a:t>Electro:</a:t>
            </a:r>
            <a:r>
              <a:rPr lang="en">
                <a:latin typeface="Georgia"/>
                <a:ea typeface="Georgia"/>
                <a:cs typeface="Georgia"/>
                <a:sym typeface="Georgia"/>
              </a:rPr>
              <a:t> in relation to action potentials and ion channels</a:t>
            </a:r>
            <a:endParaRPr>
              <a:latin typeface="Georgia"/>
              <a:ea typeface="Georgia"/>
              <a:cs typeface="Georgia"/>
              <a:sym typeface="Georgia"/>
            </a:endParaRPr>
          </a:p>
          <a:p>
            <a:pPr indent="0" lvl="0" marL="0" rtl="0" algn="l">
              <a:spcBef>
                <a:spcPts val="1200"/>
              </a:spcBef>
              <a:spcAft>
                <a:spcPts val="0"/>
              </a:spcAft>
              <a:buNone/>
            </a:pPr>
            <a:r>
              <a:rPr b="1" lang="en">
                <a:latin typeface="Georgia"/>
                <a:ea typeface="Georgia"/>
                <a:cs typeface="Georgia"/>
                <a:sym typeface="Georgia"/>
              </a:rPr>
              <a:t>Mechano:</a:t>
            </a:r>
            <a:r>
              <a:rPr lang="en">
                <a:latin typeface="Georgia"/>
                <a:ea typeface="Georgia"/>
                <a:cs typeface="Georgia"/>
                <a:sym typeface="Georgia"/>
              </a:rPr>
              <a:t> in relation to external environmental forces and mechanical cell processes</a:t>
            </a:r>
            <a:endParaRPr>
              <a:latin typeface="Georgia"/>
              <a:ea typeface="Georgia"/>
              <a:cs typeface="Georgia"/>
              <a:sym typeface="Georgia"/>
            </a:endParaRPr>
          </a:p>
          <a:p>
            <a:pPr indent="0" lvl="0" marL="0" rtl="0" algn="l">
              <a:spcBef>
                <a:spcPts val="1200"/>
              </a:spcBef>
              <a:spcAft>
                <a:spcPts val="1200"/>
              </a:spcAft>
              <a:buClr>
                <a:schemeClr val="dk1"/>
              </a:buClr>
              <a:buSzPts val="1100"/>
              <a:buFont typeface="Arial"/>
              <a:buNone/>
            </a:pPr>
            <a:r>
              <a:rPr b="1" lang="en">
                <a:latin typeface="Georgia"/>
                <a:ea typeface="Georgia"/>
                <a:cs typeface="Georgia"/>
                <a:sym typeface="Georgia"/>
              </a:rPr>
              <a:t>Physiological: </a:t>
            </a:r>
            <a:r>
              <a:rPr lang="en">
                <a:latin typeface="Georgia"/>
                <a:ea typeface="Georgia"/>
                <a:cs typeface="Georgia"/>
                <a:sym typeface="Georgia"/>
              </a:rPr>
              <a:t>better understanding the functioning of biological systems</a:t>
            </a:r>
            <a:endParaRPr>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9"/>
          <p:cNvSpPr txBox="1"/>
          <p:nvPr>
            <p:ph type="title"/>
          </p:nvPr>
        </p:nvSpPr>
        <p:spPr>
          <a:xfrm>
            <a:off x="12305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rgbClr val="1155CC"/>
                </a:solidFill>
                <a:latin typeface="Georgia"/>
                <a:ea typeface="Georgia"/>
                <a:cs typeface="Georgia"/>
                <a:sym typeface="Georgia"/>
              </a:rPr>
              <a:t>My research experience</a:t>
            </a:r>
            <a:endParaRPr/>
          </a:p>
        </p:txBody>
      </p:sp>
      <p:pic>
        <p:nvPicPr>
          <p:cNvPr id="448" name="Google Shape;448;p39"/>
          <p:cNvPicPr preferRelativeResize="0"/>
          <p:nvPr/>
        </p:nvPicPr>
        <p:blipFill rotWithShape="1">
          <a:blip r:embed="rId3">
            <a:alphaModFix/>
          </a:blip>
          <a:srcRect b="7231" l="-1770" r="1769" t="10868"/>
          <a:stretch/>
        </p:blipFill>
        <p:spPr>
          <a:xfrm>
            <a:off x="218725" y="572702"/>
            <a:ext cx="3161329" cy="2390920"/>
          </a:xfrm>
          <a:prstGeom prst="rect">
            <a:avLst/>
          </a:prstGeom>
          <a:noFill/>
          <a:ln>
            <a:noFill/>
          </a:ln>
        </p:spPr>
      </p:pic>
      <p:pic>
        <p:nvPicPr>
          <p:cNvPr id="449" name="Google Shape;449;p39"/>
          <p:cNvPicPr preferRelativeResize="0"/>
          <p:nvPr/>
        </p:nvPicPr>
        <p:blipFill rotWithShape="1">
          <a:blip r:embed="rId4">
            <a:alphaModFix/>
          </a:blip>
          <a:srcRect b="29995" l="4214" r="0" t="23563"/>
          <a:stretch/>
        </p:blipFill>
        <p:spPr>
          <a:xfrm>
            <a:off x="4458772" y="2842442"/>
            <a:ext cx="3279528" cy="2148557"/>
          </a:xfrm>
          <a:prstGeom prst="rect">
            <a:avLst/>
          </a:prstGeom>
          <a:noFill/>
          <a:ln>
            <a:noFill/>
          </a:ln>
        </p:spPr>
      </p:pic>
      <p:pic>
        <p:nvPicPr>
          <p:cNvPr id="450" name="Google Shape;450;p39"/>
          <p:cNvPicPr preferRelativeResize="0"/>
          <p:nvPr/>
        </p:nvPicPr>
        <p:blipFill rotWithShape="1">
          <a:blip r:embed="rId5">
            <a:alphaModFix/>
          </a:blip>
          <a:srcRect b="36400" l="4744" r="15915" t="36028"/>
          <a:stretch/>
        </p:blipFill>
        <p:spPr>
          <a:xfrm>
            <a:off x="293425" y="2842450"/>
            <a:ext cx="4165349" cy="2148552"/>
          </a:xfrm>
          <a:prstGeom prst="rect">
            <a:avLst/>
          </a:prstGeom>
          <a:noFill/>
          <a:ln>
            <a:noFill/>
          </a:ln>
        </p:spPr>
      </p:pic>
      <p:pic>
        <p:nvPicPr>
          <p:cNvPr id="451" name="Google Shape;451;p39"/>
          <p:cNvPicPr preferRelativeResize="0"/>
          <p:nvPr/>
        </p:nvPicPr>
        <p:blipFill rotWithShape="1">
          <a:blip r:embed="rId6">
            <a:alphaModFix/>
          </a:blip>
          <a:srcRect b="0" l="3260" r="0" t="0"/>
          <a:stretch/>
        </p:blipFill>
        <p:spPr>
          <a:xfrm>
            <a:off x="3380055" y="572700"/>
            <a:ext cx="4333299" cy="226975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5" name="Shape 455"/>
        <p:cNvGrpSpPr/>
        <p:nvPr/>
      </p:nvGrpSpPr>
      <p:grpSpPr>
        <a:xfrm>
          <a:off x="0" y="0"/>
          <a:ext cx="0" cy="0"/>
          <a:chOff x="0" y="0"/>
          <a:chExt cx="0" cy="0"/>
        </a:xfrm>
      </p:grpSpPr>
      <p:pic>
        <p:nvPicPr>
          <p:cNvPr id="456" name="Google Shape;456;p40"/>
          <p:cNvPicPr preferRelativeResize="0"/>
          <p:nvPr/>
        </p:nvPicPr>
        <p:blipFill>
          <a:blip r:embed="rId3">
            <a:alphaModFix/>
          </a:blip>
          <a:stretch>
            <a:fillRect/>
          </a:stretch>
        </p:blipFill>
        <p:spPr>
          <a:xfrm rot="5400000">
            <a:off x="6290363" y="1321363"/>
            <a:ext cx="4172075" cy="2907450"/>
          </a:xfrm>
          <a:prstGeom prst="rect">
            <a:avLst/>
          </a:prstGeom>
          <a:noFill/>
          <a:ln>
            <a:noFill/>
          </a:ln>
        </p:spPr>
      </p:pic>
      <p:sp>
        <p:nvSpPr>
          <p:cNvPr id="457" name="Google Shape;457;p40"/>
          <p:cNvSpPr txBox="1"/>
          <p:nvPr>
            <p:ph type="title"/>
          </p:nvPr>
        </p:nvSpPr>
        <p:spPr>
          <a:xfrm>
            <a:off x="311700" y="239375"/>
            <a:ext cx="603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Outline</a:t>
            </a:r>
            <a:endParaRPr>
              <a:solidFill>
                <a:srgbClr val="1155CC"/>
              </a:solidFill>
              <a:latin typeface="Georgia"/>
              <a:ea typeface="Georgia"/>
              <a:cs typeface="Georgia"/>
              <a:sym typeface="Georgia"/>
            </a:endParaRPr>
          </a:p>
        </p:txBody>
      </p:sp>
      <p:sp>
        <p:nvSpPr>
          <p:cNvPr id="458" name="Google Shape;458;p40"/>
          <p:cNvSpPr txBox="1"/>
          <p:nvPr>
            <p:ph idx="1" type="body"/>
          </p:nvPr>
        </p:nvSpPr>
        <p:spPr>
          <a:xfrm>
            <a:off x="311700" y="863550"/>
            <a:ext cx="7848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Objective:</a:t>
            </a:r>
            <a:r>
              <a:rPr lang="en" sz="1600">
                <a:latin typeface="Georgia"/>
                <a:ea typeface="Georgia"/>
                <a:cs typeface="Georgia"/>
                <a:sym typeface="Georgia"/>
              </a:rPr>
              <a:t> validate an integrative microscopy system to better interrogate coupled electrical and mechanical behaviors of neurons and cancer cells</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Method:</a:t>
            </a:r>
            <a:r>
              <a:rPr lang="en" sz="1600">
                <a:latin typeface="Georgia"/>
                <a:ea typeface="Georgia"/>
                <a:cs typeface="Georgia"/>
                <a:sym typeface="Georgia"/>
              </a:rPr>
              <a:t> All-optical electro-mechano-physiological interrogation system</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Experimental results:</a:t>
            </a:r>
            <a:r>
              <a:rPr lang="en" sz="1600">
                <a:latin typeface="Georgia"/>
                <a:ea typeface="Georgia"/>
                <a:cs typeface="Georgia"/>
                <a:sym typeface="Georgia"/>
              </a:rPr>
              <a:t> Neuron spikes and cancer cell calcium signaling</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Applications:</a:t>
            </a:r>
            <a:r>
              <a:rPr lang="en" sz="1600">
                <a:latin typeface="Georgia"/>
                <a:ea typeface="Georgia"/>
                <a:cs typeface="Georgia"/>
                <a:sym typeface="Georgia"/>
              </a:rPr>
              <a:t> Direct link between behavior and functionality, treatment progression in neurodegenerative diseases and tumorigenesis</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Previous methods:</a:t>
            </a:r>
            <a:r>
              <a:rPr lang="en" sz="1600">
                <a:latin typeface="Georgia"/>
                <a:ea typeface="Georgia"/>
                <a:cs typeface="Georgia"/>
                <a:sym typeface="Georgia"/>
              </a:rPr>
              <a:t> the patch-clamp</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Experimental Design:</a:t>
            </a:r>
            <a:r>
              <a:rPr lang="en" sz="1600">
                <a:latin typeface="Georgia"/>
                <a:ea typeface="Georgia"/>
                <a:cs typeface="Georgia"/>
                <a:sym typeface="Georgia"/>
              </a:rPr>
              <a:t> GEPs, signal creation, selective illumination, optical paths</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Future Direction:</a:t>
            </a:r>
            <a:r>
              <a:rPr lang="en" sz="1600">
                <a:latin typeface="Georgia"/>
                <a:ea typeface="Georgia"/>
                <a:cs typeface="Georgia"/>
                <a:sym typeface="Georgia"/>
              </a:rPr>
              <a:t> </a:t>
            </a:r>
            <a:r>
              <a:rPr i="1" lang="en" sz="1600">
                <a:latin typeface="Georgia"/>
                <a:ea typeface="Georgia"/>
                <a:cs typeface="Georgia"/>
                <a:sym typeface="Georgia"/>
              </a:rPr>
              <a:t>in vivo</a:t>
            </a:r>
            <a:r>
              <a:rPr lang="en" sz="1600">
                <a:latin typeface="Georgia"/>
                <a:ea typeface="Georgia"/>
                <a:cs typeface="Georgia"/>
                <a:sym typeface="Georgia"/>
              </a:rPr>
              <a:t> study of zebrafish neural activity</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References</a:t>
            </a:r>
            <a:endParaRPr b="1"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Questions</a:t>
            </a:r>
            <a:endParaRPr b="1" sz="1600">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2" name="Shape 462"/>
        <p:cNvGrpSpPr/>
        <p:nvPr/>
      </p:nvGrpSpPr>
      <p:grpSpPr>
        <a:xfrm>
          <a:off x="0" y="0"/>
          <a:ext cx="0" cy="0"/>
          <a:chOff x="0" y="0"/>
          <a:chExt cx="0" cy="0"/>
        </a:xfrm>
      </p:grpSpPr>
      <p:pic>
        <p:nvPicPr>
          <p:cNvPr id="463" name="Google Shape;463;p41"/>
          <p:cNvPicPr preferRelativeResize="0"/>
          <p:nvPr/>
        </p:nvPicPr>
        <p:blipFill>
          <a:blip r:embed="rId3">
            <a:alphaModFix/>
          </a:blip>
          <a:stretch>
            <a:fillRect/>
          </a:stretch>
        </p:blipFill>
        <p:spPr>
          <a:xfrm rot="5400000">
            <a:off x="6290363" y="1321363"/>
            <a:ext cx="4172075" cy="2907450"/>
          </a:xfrm>
          <a:prstGeom prst="rect">
            <a:avLst/>
          </a:prstGeom>
          <a:noFill/>
          <a:ln>
            <a:noFill/>
          </a:ln>
        </p:spPr>
      </p:pic>
      <p:sp>
        <p:nvSpPr>
          <p:cNvPr id="464" name="Google Shape;464;p41"/>
          <p:cNvSpPr txBox="1"/>
          <p:nvPr>
            <p:ph type="title"/>
          </p:nvPr>
        </p:nvSpPr>
        <p:spPr>
          <a:xfrm>
            <a:off x="311700" y="239375"/>
            <a:ext cx="603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Outline</a:t>
            </a:r>
            <a:endParaRPr>
              <a:solidFill>
                <a:srgbClr val="1155CC"/>
              </a:solidFill>
              <a:latin typeface="Georgia"/>
              <a:ea typeface="Georgia"/>
              <a:cs typeface="Georgia"/>
              <a:sym typeface="Georgia"/>
            </a:endParaRPr>
          </a:p>
        </p:txBody>
      </p:sp>
      <p:sp>
        <p:nvSpPr>
          <p:cNvPr id="465" name="Google Shape;465;p41"/>
          <p:cNvSpPr txBox="1"/>
          <p:nvPr>
            <p:ph idx="1" type="body"/>
          </p:nvPr>
        </p:nvSpPr>
        <p:spPr>
          <a:xfrm>
            <a:off x="311700" y="863550"/>
            <a:ext cx="7848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Objective:</a:t>
            </a:r>
            <a:r>
              <a:rPr lang="en" sz="1600">
                <a:solidFill>
                  <a:srgbClr val="D9D9D9"/>
                </a:solidFill>
                <a:latin typeface="Georgia"/>
                <a:ea typeface="Georgia"/>
                <a:cs typeface="Georgia"/>
                <a:sym typeface="Georgia"/>
              </a:rPr>
              <a:t> validate an integrative microscopy system to better interrogate coupled electrical and mechanical behaviors of neurons and cancer cells</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Method:</a:t>
            </a:r>
            <a:r>
              <a:rPr lang="en" sz="1600">
                <a:solidFill>
                  <a:srgbClr val="D9D9D9"/>
                </a:solidFill>
                <a:latin typeface="Georgia"/>
                <a:ea typeface="Georgia"/>
                <a:cs typeface="Georgia"/>
                <a:sym typeface="Georgia"/>
              </a:rPr>
              <a:t> All-optical electro-mechano-physiological interrogation system</a:t>
            </a:r>
            <a:endParaRPr sz="1600">
              <a:solidFill>
                <a:srgbClr val="D9D9D9"/>
              </a:solidFill>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Experimental results:</a:t>
            </a:r>
            <a:r>
              <a:rPr lang="en" sz="1600">
                <a:latin typeface="Georgia"/>
                <a:ea typeface="Georgia"/>
                <a:cs typeface="Georgia"/>
                <a:sym typeface="Georgia"/>
              </a:rPr>
              <a:t> Neuron spikes and cancer cell calcium signaling</a:t>
            </a:r>
            <a:endParaRPr sz="1600">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Applications:</a:t>
            </a:r>
            <a:r>
              <a:rPr lang="en" sz="1600">
                <a:solidFill>
                  <a:srgbClr val="D9D9D9"/>
                </a:solidFill>
                <a:latin typeface="Georgia"/>
                <a:ea typeface="Georgia"/>
                <a:cs typeface="Georgia"/>
                <a:sym typeface="Georgia"/>
              </a:rPr>
              <a:t> Direct link between behavior and functionality, treatment progression in neurodegenerative diseases and tumorigenesis</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Previous methods:</a:t>
            </a:r>
            <a:r>
              <a:rPr lang="en" sz="1600">
                <a:solidFill>
                  <a:srgbClr val="D9D9D9"/>
                </a:solidFill>
                <a:latin typeface="Georgia"/>
                <a:ea typeface="Georgia"/>
                <a:cs typeface="Georgia"/>
                <a:sym typeface="Georgia"/>
              </a:rPr>
              <a:t> the patch-clamp</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Experimental Design:</a:t>
            </a:r>
            <a:r>
              <a:rPr lang="en" sz="1600">
                <a:solidFill>
                  <a:srgbClr val="D9D9D9"/>
                </a:solidFill>
                <a:latin typeface="Georgia"/>
                <a:ea typeface="Georgia"/>
                <a:cs typeface="Georgia"/>
                <a:sym typeface="Georgia"/>
              </a:rPr>
              <a:t> GEPs, signal creation, selective illumination, optical paths</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Future Direction:</a:t>
            </a:r>
            <a:r>
              <a:rPr lang="en" sz="1600">
                <a:solidFill>
                  <a:srgbClr val="D9D9D9"/>
                </a:solidFill>
                <a:latin typeface="Georgia"/>
                <a:ea typeface="Georgia"/>
                <a:cs typeface="Georgia"/>
                <a:sym typeface="Georgia"/>
              </a:rPr>
              <a:t> </a:t>
            </a:r>
            <a:r>
              <a:rPr i="1" lang="en" sz="1600">
                <a:solidFill>
                  <a:srgbClr val="D9D9D9"/>
                </a:solidFill>
                <a:latin typeface="Georgia"/>
                <a:ea typeface="Georgia"/>
                <a:cs typeface="Georgia"/>
                <a:sym typeface="Georgia"/>
              </a:rPr>
              <a:t>in vivo</a:t>
            </a:r>
            <a:r>
              <a:rPr lang="en" sz="1600">
                <a:solidFill>
                  <a:srgbClr val="D9D9D9"/>
                </a:solidFill>
                <a:latin typeface="Georgia"/>
                <a:ea typeface="Georgia"/>
                <a:cs typeface="Georgia"/>
                <a:sym typeface="Georgia"/>
              </a:rPr>
              <a:t> study of zebrafish neural activity</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References</a:t>
            </a:r>
            <a:endParaRPr b="1"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Questions</a:t>
            </a:r>
            <a:endParaRPr b="1" sz="1600">
              <a:solidFill>
                <a:srgbClr val="D9D9D9"/>
              </a:solidFill>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2"/>
          <p:cNvSpPr txBox="1"/>
          <p:nvPr/>
        </p:nvSpPr>
        <p:spPr>
          <a:xfrm>
            <a:off x="603300" y="1539725"/>
            <a:ext cx="6545100" cy="5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chemeClr val="hlink"/>
                </a:solidFill>
                <a:latin typeface="Georgia"/>
                <a:ea typeface="Georgia"/>
                <a:cs typeface="Georgia"/>
                <a:sym typeface="Georgia"/>
                <a:hlinkClick r:id="rId4"/>
              </a:rPr>
              <a:t>S2 AP.avi</a:t>
            </a:r>
            <a:endParaRPr sz="2300">
              <a:latin typeface="Georgia"/>
              <a:ea typeface="Georgia"/>
              <a:cs typeface="Georgia"/>
              <a:sym typeface="Georgia"/>
            </a:endParaRPr>
          </a:p>
        </p:txBody>
      </p:sp>
      <p:sp>
        <p:nvSpPr>
          <p:cNvPr id="471" name="Google Shape;471;p42"/>
          <p:cNvSpPr txBox="1"/>
          <p:nvPr/>
        </p:nvSpPr>
        <p:spPr>
          <a:xfrm>
            <a:off x="508775" y="0"/>
            <a:ext cx="6109500" cy="14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1155CC"/>
                </a:solidFill>
                <a:latin typeface="Georgia"/>
                <a:ea typeface="Georgia"/>
                <a:cs typeface="Georgia"/>
                <a:sym typeface="Georgia"/>
              </a:rPr>
              <a:t>Full length video of neuron firing</a:t>
            </a:r>
            <a:endParaRPr sz="2200">
              <a:solidFill>
                <a:srgbClr val="1155CC"/>
              </a:solidFill>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3"/>
          <p:cNvSpPr txBox="1"/>
          <p:nvPr>
            <p:ph type="title"/>
          </p:nvPr>
        </p:nvSpPr>
        <p:spPr>
          <a:xfrm>
            <a:off x="311700" y="101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rgbClr val="1155CC"/>
                </a:solidFill>
                <a:latin typeface="Georgia"/>
                <a:ea typeface="Georgia"/>
                <a:cs typeface="Georgia"/>
                <a:sym typeface="Georgia"/>
              </a:rPr>
              <a:t>Neuronal Results (graphical analysis)</a:t>
            </a:r>
            <a:endParaRPr/>
          </a:p>
        </p:txBody>
      </p:sp>
      <p:pic>
        <p:nvPicPr>
          <p:cNvPr id="477" name="Google Shape;477;p43"/>
          <p:cNvPicPr preferRelativeResize="0"/>
          <p:nvPr/>
        </p:nvPicPr>
        <p:blipFill rotWithShape="1">
          <a:blip r:embed="rId4">
            <a:alphaModFix/>
          </a:blip>
          <a:srcRect b="0" l="2610" r="0" t="0"/>
          <a:stretch/>
        </p:blipFill>
        <p:spPr>
          <a:xfrm>
            <a:off x="93100" y="674200"/>
            <a:ext cx="6024925" cy="4204900"/>
          </a:xfrm>
          <a:prstGeom prst="rect">
            <a:avLst/>
          </a:prstGeom>
          <a:noFill/>
          <a:ln>
            <a:noFill/>
          </a:ln>
        </p:spPr>
      </p:pic>
      <p:sp>
        <p:nvSpPr>
          <p:cNvPr id="478" name="Google Shape;478;p43"/>
          <p:cNvSpPr txBox="1"/>
          <p:nvPr/>
        </p:nvSpPr>
        <p:spPr>
          <a:xfrm>
            <a:off x="6417850" y="901275"/>
            <a:ext cx="2414400" cy="40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Georgia"/>
                <a:ea typeface="Georgia"/>
                <a:cs typeface="Georgia"/>
                <a:sym typeface="Georgia"/>
              </a:rPr>
              <a:t>QuasAr readout proportionally responsive to voltage stimulus</a:t>
            </a:r>
            <a:endParaRPr sz="1600">
              <a:solidFill>
                <a:schemeClr val="dk2"/>
              </a:solidFill>
              <a:latin typeface="Georgia"/>
              <a:ea typeface="Georgia"/>
              <a:cs typeface="Georgia"/>
              <a:sym typeface="Georgia"/>
            </a:endParaRPr>
          </a:p>
          <a:p>
            <a:pPr indent="0" lvl="0" marL="0" rtl="0" algn="l">
              <a:spcBef>
                <a:spcPts val="0"/>
              </a:spcBef>
              <a:spcAft>
                <a:spcPts val="0"/>
              </a:spcAft>
              <a:buNone/>
            </a:pPr>
            <a:r>
              <a:t/>
            </a:r>
            <a:endParaRPr sz="1600">
              <a:solidFill>
                <a:schemeClr val="dk2"/>
              </a:solidFill>
              <a:latin typeface="Georgia"/>
              <a:ea typeface="Georgia"/>
              <a:cs typeface="Georgia"/>
              <a:sym typeface="Georgia"/>
            </a:endParaRPr>
          </a:p>
          <a:p>
            <a:pPr indent="0" lvl="0" marL="0" rtl="0" algn="l">
              <a:spcBef>
                <a:spcPts val="0"/>
              </a:spcBef>
              <a:spcAft>
                <a:spcPts val="0"/>
              </a:spcAft>
              <a:buNone/>
            </a:pPr>
            <a:r>
              <a:t/>
            </a:r>
            <a:endParaRPr sz="1600">
              <a:solidFill>
                <a:schemeClr val="dk2"/>
              </a:solidFill>
              <a:latin typeface="Georgia"/>
              <a:ea typeface="Georgia"/>
              <a:cs typeface="Georgia"/>
              <a:sym typeface="Georgia"/>
            </a:endParaRPr>
          </a:p>
          <a:p>
            <a:pPr indent="0" lvl="0" marL="0" rtl="0" algn="l">
              <a:spcBef>
                <a:spcPts val="0"/>
              </a:spcBef>
              <a:spcAft>
                <a:spcPts val="0"/>
              </a:spcAft>
              <a:buNone/>
            </a:pPr>
            <a:r>
              <a:t/>
            </a:r>
            <a:endParaRPr sz="1600">
              <a:solidFill>
                <a:schemeClr val="dk2"/>
              </a:solidFill>
              <a:latin typeface="Georgia"/>
              <a:ea typeface="Georgia"/>
              <a:cs typeface="Georgia"/>
              <a:sym typeface="Georgia"/>
            </a:endParaRPr>
          </a:p>
          <a:p>
            <a:pPr indent="0" lvl="0" marL="0" rtl="0" algn="l">
              <a:spcBef>
                <a:spcPts val="0"/>
              </a:spcBef>
              <a:spcAft>
                <a:spcPts val="0"/>
              </a:spcAft>
              <a:buNone/>
            </a:pPr>
            <a:r>
              <a:t/>
            </a:r>
            <a:endParaRPr sz="1600">
              <a:solidFill>
                <a:schemeClr val="dk2"/>
              </a:solidFill>
              <a:latin typeface="Georgia"/>
              <a:ea typeface="Georgia"/>
              <a:cs typeface="Georgia"/>
              <a:sym typeface="Georgia"/>
            </a:endParaRPr>
          </a:p>
          <a:p>
            <a:pPr indent="0" lvl="0" marL="0" rtl="0" algn="l">
              <a:spcBef>
                <a:spcPts val="0"/>
              </a:spcBef>
              <a:spcAft>
                <a:spcPts val="0"/>
              </a:spcAft>
              <a:buNone/>
            </a:pPr>
            <a:r>
              <a:t/>
            </a:r>
            <a:endParaRPr sz="1600">
              <a:solidFill>
                <a:schemeClr val="dk2"/>
              </a:solidFill>
              <a:latin typeface="Georgia"/>
              <a:ea typeface="Georgia"/>
              <a:cs typeface="Georgia"/>
              <a:sym typeface="Georgia"/>
            </a:endParaRPr>
          </a:p>
          <a:p>
            <a:pPr indent="0" lvl="0" marL="0" rtl="0" algn="l">
              <a:spcBef>
                <a:spcPts val="0"/>
              </a:spcBef>
              <a:spcAft>
                <a:spcPts val="0"/>
              </a:spcAft>
              <a:buNone/>
            </a:pPr>
            <a:r>
              <a:t/>
            </a:r>
            <a:endParaRPr sz="1600">
              <a:solidFill>
                <a:schemeClr val="dk2"/>
              </a:solidFill>
              <a:latin typeface="Georgia"/>
              <a:ea typeface="Georgia"/>
              <a:cs typeface="Georgia"/>
              <a:sym typeface="Georgia"/>
            </a:endParaRPr>
          </a:p>
          <a:p>
            <a:pPr indent="0" lvl="0" marL="0" rtl="0" algn="l">
              <a:spcBef>
                <a:spcPts val="0"/>
              </a:spcBef>
              <a:spcAft>
                <a:spcPts val="0"/>
              </a:spcAft>
              <a:buNone/>
            </a:pPr>
            <a:r>
              <a:t/>
            </a:r>
            <a:endParaRPr sz="1600">
              <a:solidFill>
                <a:schemeClr val="dk2"/>
              </a:solidFill>
              <a:latin typeface="Georgia"/>
              <a:ea typeface="Georgia"/>
              <a:cs typeface="Georgia"/>
              <a:sym typeface="Georgia"/>
            </a:endParaRPr>
          </a:p>
          <a:p>
            <a:pPr indent="0" lvl="0" marL="0" rtl="0" algn="l">
              <a:spcBef>
                <a:spcPts val="0"/>
              </a:spcBef>
              <a:spcAft>
                <a:spcPts val="0"/>
              </a:spcAft>
              <a:buNone/>
            </a:pPr>
            <a:r>
              <a:rPr lang="en" sz="1600">
                <a:solidFill>
                  <a:schemeClr val="dk2"/>
                </a:solidFill>
                <a:latin typeface="Georgia"/>
                <a:ea typeface="Georgia"/>
                <a:cs typeface="Georgia"/>
                <a:sym typeface="Georgia"/>
              </a:rPr>
              <a:t>Membrane potential measured by patch-clamp tool</a:t>
            </a:r>
            <a:endParaRPr sz="1600">
              <a:solidFill>
                <a:schemeClr val="dk2"/>
              </a:solidFill>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4"/>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Neuronal </a:t>
            </a:r>
            <a:r>
              <a:rPr lang="en">
                <a:solidFill>
                  <a:srgbClr val="1155CC"/>
                </a:solidFill>
                <a:latin typeface="Georgia"/>
                <a:ea typeface="Georgia"/>
                <a:cs typeface="Georgia"/>
                <a:sym typeface="Georgia"/>
              </a:rPr>
              <a:t>Results (</a:t>
            </a:r>
            <a:r>
              <a:rPr b="1" i="1" lang="en">
                <a:solidFill>
                  <a:srgbClr val="1155CC"/>
                </a:solidFill>
                <a:latin typeface="Georgia"/>
                <a:ea typeface="Georgia"/>
                <a:cs typeface="Georgia"/>
                <a:sym typeface="Georgia"/>
              </a:rPr>
              <a:t>in vitro</a:t>
            </a:r>
            <a:r>
              <a:rPr i="1" lang="en">
                <a:solidFill>
                  <a:srgbClr val="1155CC"/>
                </a:solidFill>
                <a:latin typeface="Georgia"/>
                <a:ea typeface="Georgia"/>
                <a:cs typeface="Georgia"/>
                <a:sym typeface="Georgia"/>
              </a:rPr>
              <a:t>, ex vivo, </a:t>
            </a:r>
            <a:r>
              <a:rPr lang="en">
                <a:solidFill>
                  <a:srgbClr val="1155CC"/>
                </a:solidFill>
                <a:latin typeface="Georgia"/>
                <a:ea typeface="Georgia"/>
                <a:cs typeface="Georgia"/>
                <a:sym typeface="Georgia"/>
              </a:rPr>
              <a:t>and</a:t>
            </a:r>
            <a:r>
              <a:rPr i="1" lang="en">
                <a:solidFill>
                  <a:srgbClr val="1155CC"/>
                </a:solidFill>
                <a:latin typeface="Georgia"/>
                <a:ea typeface="Georgia"/>
                <a:cs typeface="Georgia"/>
                <a:sym typeface="Georgia"/>
              </a:rPr>
              <a:t> in vivo</a:t>
            </a:r>
            <a:r>
              <a:rPr lang="en">
                <a:solidFill>
                  <a:srgbClr val="1155CC"/>
                </a:solidFill>
                <a:latin typeface="Georgia"/>
                <a:ea typeface="Georgia"/>
                <a:cs typeface="Georgia"/>
                <a:sym typeface="Georgia"/>
              </a:rPr>
              <a:t>)</a:t>
            </a:r>
            <a:endParaRPr>
              <a:solidFill>
                <a:srgbClr val="1155CC"/>
              </a:solidFill>
              <a:latin typeface="Georgia"/>
              <a:ea typeface="Georgia"/>
              <a:cs typeface="Georgia"/>
              <a:sym typeface="Georgia"/>
            </a:endParaRPr>
          </a:p>
        </p:txBody>
      </p:sp>
      <p:pic>
        <p:nvPicPr>
          <p:cNvPr id="484" name="Google Shape;484;p44"/>
          <p:cNvPicPr preferRelativeResize="0"/>
          <p:nvPr/>
        </p:nvPicPr>
        <p:blipFill rotWithShape="1">
          <a:blip r:embed="rId4">
            <a:alphaModFix/>
          </a:blip>
          <a:srcRect b="6375" l="0" r="0" t="0"/>
          <a:stretch/>
        </p:blipFill>
        <p:spPr>
          <a:xfrm>
            <a:off x="2046200" y="572700"/>
            <a:ext cx="4924250" cy="4378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5"/>
          <p:cNvSpPr txBox="1"/>
          <p:nvPr>
            <p:ph type="title"/>
          </p:nvPr>
        </p:nvSpPr>
        <p:spPr>
          <a:xfrm>
            <a:off x="2602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Cancer Cell </a:t>
            </a:r>
            <a:r>
              <a:rPr lang="en">
                <a:solidFill>
                  <a:srgbClr val="1155CC"/>
                </a:solidFill>
                <a:latin typeface="Georgia"/>
                <a:ea typeface="Georgia"/>
                <a:cs typeface="Georgia"/>
                <a:sym typeface="Georgia"/>
              </a:rPr>
              <a:t>Results</a:t>
            </a:r>
            <a:endParaRPr>
              <a:solidFill>
                <a:srgbClr val="1155CC"/>
              </a:solidFill>
              <a:latin typeface="Georgia"/>
              <a:ea typeface="Georgia"/>
              <a:cs typeface="Georgia"/>
              <a:sym typeface="Georgia"/>
            </a:endParaRPr>
          </a:p>
        </p:txBody>
      </p:sp>
      <p:sp>
        <p:nvSpPr>
          <p:cNvPr id="490" name="Google Shape;490;p45"/>
          <p:cNvSpPr txBox="1"/>
          <p:nvPr>
            <p:ph idx="1" type="body"/>
          </p:nvPr>
        </p:nvSpPr>
        <p:spPr>
          <a:xfrm>
            <a:off x="260200" y="437683"/>
            <a:ext cx="7077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Georgia"/>
                <a:ea typeface="Georgia"/>
                <a:cs typeface="Georgia"/>
                <a:sym typeface="Georgia"/>
              </a:rPr>
              <a:t>Readout of spontaneous Ca+ signals in HCT-8 Cells</a:t>
            </a:r>
            <a:endParaRPr>
              <a:latin typeface="Georgia"/>
              <a:ea typeface="Georgia"/>
              <a:cs typeface="Georgia"/>
              <a:sym typeface="Georgia"/>
            </a:endParaRPr>
          </a:p>
        </p:txBody>
      </p:sp>
      <p:pic>
        <p:nvPicPr>
          <p:cNvPr id="491" name="Google Shape;491;p45"/>
          <p:cNvPicPr preferRelativeResize="0"/>
          <p:nvPr/>
        </p:nvPicPr>
        <p:blipFill>
          <a:blip r:embed="rId3">
            <a:alphaModFix/>
          </a:blip>
          <a:stretch>
            <a:fillRect/>
          </a:stretch>
        </p:blipFill>
        <p:spPr>
          <a:xfrm>
            <a:off x="1476562" y="985375"/>
            <a:ext cx="6190869" cy="3416400"/>
          </a:xfrm>
          <a:prstGeom prst="rect">
            <a:avLst/>
          </a:prstGeom>
          <a:noFill/>
          <a:ln>
            <a:noFill/>
          </a:ln>
        </p:spPr>
      </p:pic>
      <p:sp>
        <p:nvSpPr>
          <p:cNvPr id="492" name="Google Shape;492;p45"/>
          <p:cNvSpPr txBox="1"/>
          <p:nvPr/>
        </p:nvSpPr>
        <p:spPr>
          <a:xfrm>
            <a:off x="5243000" y="4401775"/>
            <a:ext cx="50286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500">
                <a:solidFill>
                  <a:schemeClr val="dk2"/>
                </a:solidFill>
                <a:latin typeface="Times New Roman"/>
                <a:ea typeface="Times New Roman"/>
                <a:cs typeface="Times New Roman"/>
                <a:sym typeface="Times New Roman"/>
              </a:rPr>
              <a:t>Liang C, et al. Biomaterials, 2022</a:t>
            </a:r>
            <a:endParaRPr sz="1500">
              <a:solidFill>
                <a:schemeClr val="dk2"/>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500">
                <a:solidFill>
                  <a:schemeClr val="dk2"/>
                </a:solidFill>
                <a:latin typeface="Times New Roman"/>
                <a:ea typeface="Times New Roman"/>
                <a:cs typeface="Times New Roman"/>
                <a:sym typeface="Times New Roman"/>
              </a:rPr>
              <a:t>Xin Y, et al. Oncogene (Nature), 2023</a:t>
            </a:r>
            <a:endParaRPr sz="15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2"/>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6" name="Shape 496"/>
        <p:cNvGrpSpPr/>
        <p:nvPr/>
      </p:nvGrpSpPr>
      <p:grpSpPr>
        <a:xfrm>
          <a:off x="0" y="0"/>
          <a:ext cx="0" cy="0"/>
          <a:chOff x="0" y="0"/>
          <a:chExt cx="0" cy="0"/>
        </a:xfrm>
      </p:grpSpPr>
      <p:pic>
        <p:nvPicPr>
          <p:cNvPr id="497" name="Google Shape;497;p46"/>
          <p:cNvPicPr preferRelativeResize="0"/>
          <p:nvPr/>
        </p:nvPicPr>
        <p:blipFill>
          <a:blip r:embed="rId3">
            <a:alphaModFix/>
          </a:blip>
          <a:stretch>
            <a:fillRect/>
          </a:stretch>
        </p:blipFill>
        <p:spPr>
          <a:xfrm rot="5400000">
            <a:off x="6290363" y="1321363"/>
            <a:ext cx="4172075" cy="2907450"/>
          </a:xfrm>
          <a:prstGeom prst="rect">
            <a:avLst/>
          </a:prstGeom>
          <a:noFill/>
          <a:ln>
            <a:noFill/>
          </a:ln>
        </p:spPr>
      </p:pic>
      <p:sp>
        <p:nvSpPr>
          <p:cNvPr id="498" name="Google Shape;498;p46"/>
          <p:cNvSpPr txBox="1"/>
          <p:nvPr>
            <p:ph type="title"/>
          </p:nvPr>
        </p:nvSpPr>
        <p:spPr>
          <a:xfrm>
            <a:off x="311700" y="239375"/>
            <a:ext cx="603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Outline</a:t>
            </a:r>
            <a:endParaRPr>
              <a:solidFill>
                <a:srgbClr val="1155CC"/>
              </a:solidFill>
              <a:latin typeface="Georgia"/>
              <a:ea typeface="Georgia"/>
              <a:cs typeface="Georgia"/>
              <a:sym typeface="Georgia"/>
            </a:endParaRPr>
          </a:p>
        </p:txBody>
      </p:sp>
      <p:sp>
        <p:nvSpPr>
          <p:cNvPr id="499" name="Google Shape;499;p46"/>
          <p:cNvSpPr txBox="1"/>
          <p:nvPr>
            <p:ph idx="1" type="body"/>
          </p:nvPr>
        </p:nvSpPr>
        <p:spPr>
          <a:xfrm>
            <a:off x="311700" y="863550"/>
            <a:ext cx="7848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Objective:</a:t>
            </a:r>
            <a:r>
              <a:rPr lang="en" sz="1600">
                <a:latin typeface="Georgia"/>
                <a:ea typeface="Georgia"/>
                <a:cs typeface="Georgia"/>
                <a:sym typeface="Georgia"/>
              </a:rPr>
              <a:t> validate an integrative microscopy system to better interrogate coupled electrical and mechanical behaviors of neurons and cancer cells</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Method:</a:t>
            </a:r>
            <a:r>
              <a:rPr lang="en" sz="1600">
                <a:latin typeface="Georgia"/>
                <a:ea typeface="Georgia"/>
                <a:cs typeface="Georgia"/>
                <a:sym typeface="Georgia"/>
              </a:rPr>
              <a:t> All-optical electro-mechano-physiological interrogation system</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Experimental results:</a:t>
            </a:r>
            <a:r>
              <a:rPr lang="en" sz="1600">
                <a:latin typeface="Georgia"/>
                <a:ea typeface="Georgia"/>
                <a:cs typeface="Georgia"/>
                <a:sym typeface="Georgia"/>
              </a:rPr>
              <a:t> Neuron spikes and cancer cell calcium signaling</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Applications:</a:t>
            </a:r>
            <a:r>
              <a:rPr lang="en" sz="1600">
                <a:latin typeface="Georgia"/>
                <a:ea typeface="Georgia"/>
                <a:cs typeface="Georgia"/>
                <a:sym typeface="Georgia"/>
              </a:rPr>
              <a:t> Direct link between behavior and functionality, treatment progression in neurodegenerative diseases and tumorigenesis</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Previous methods:</a:t>
            </a:r>
            <a:r>
              <a:rPr lang="en" sz="1600">
                <a:latin typeface="Georgia"/>
                <a:ea typeface="Georgia"/>
                <a:cs typeface="Georgia"/>
                <a:sym typeface="Georgia"/>
              </a:rPr>
              <a:t> the patch-clamp</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Experimental Design:</a:t>
            </a:r>
            <a:r>
              <a:rPr lang="en" sz="1600">
                <a:latin typeface="Georgia"/>
                <a:ea typeface="Georgia"/>
                <a:cs typeface="Georgia"/>
                <a:sym typeface="Georgia"/>
              </a:rPr>
              <a:t> GEPs, signal creation, selective illumination, optical paths</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Future Direction:</a:t>
            </a:r>
            <a:r>
              <a:rPr lang="en" sz="1600">
                <a:latin typeface="Georgia"/>
                <a:ea typeface="Georgia"/>
                <a:cs typeface="Georgia"/>
                <a:sym typeface="Georgia"/>
              </a:rPr>
              <a:t> </a:t>
            </a:r>
            <a:r>
              <a:rPr i="1" lang="en" sz="1600">
                <a:latin typeface="Georgia"/>
                <a:ea typeface="Georgia"/>
                <a:cs typeface="Georgia"/>
                <a:sym typeface="Georgia"/>
              </a:rPr>
              <a:t>in vivo</a:t>
            </a:r>
            <a:r>
              <a:rPr lang="en" sz="1600">
                <a:latin typeface="Georgia"/>
                <a:ea typeface="Georgia"/>
                <a:cs typeface="Georgia"/>
                <a:sym typeface="Georgia"/>
              </a:rPr>
              <a:t> study of zebrafish neural activity</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References</a:t>
            </a:r>
            <a:endParaRPr b="1"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Questions</a:t>
            </a:r>
            <a:endParaRPr b="1" sz="1600">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3" name="Shape 503"/>
        <p:cNvGrpSpPr/>
        <p:nvPr/>
      </p:nvGrpSpPr>
      <p:grpSpPr>
        <a:xfrm>
          <a:off x="0" y="0"/>
          <a:ext cx="0" cy="0"/>
          <a:chOff x="0" y="0"/>
          <a:chExt cx="0" cy="0"/>
        </a:xfrm>
      </p:grpSpPr>
      <p:pic>
        <p:nvPicPr>
          <p:cNvPr id="504" name="Google Shape;504;p47"/>
          <p:cNvPicPr preferRelativeResize="0"/>
          <p:nvPr/>
        </p:nvPicPr>
        <p:blipFill>
          <a:blip r:embed="rId3">
            <a:alphaModFix/>
          </a:blip>
          <a:stretch>
            <a:fillRect/>
          </a:stretch>
        </p:blipFill>
        <p:spPr>
          <a:xfrm rot="5400000">
            <a:off x="6290363" y="1321363"/>
            <a:ext cx="4172075" cy="2907450"/>
          </a:xfrm>
          <a:prstGeom prst="rect">
            <a:avLst/>
          </a:prstGeom>
          <a:noFill/>
          <a:ln>
            <a:noFill/>
          </a:ln>
        </p:spPr>
      </p:pic>
      <p:sp>
        <p:nvSpPr>
          <p:cNvPr id="505" name="Google Shape;505;p47"/>
          <p:cNvSpPr txBox="1"/>
          <p:nvPr>
            <p:ph type="title"/>
          </p:nvPr>
        </p:nvSpPr>
        <p:spPr>
          <a:xfrm>
            <a:off x="311700" y="239375"/>
            <a:ext cx="603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Outline</a:t>
            </a:r>
            <a:endParaRPr>
              <a:solidFill>
                <a:srgbClr val="1155CC"/>
              </a:solidFill>
              <a:latin typeface="Georgia"/>
              <a:ea typeface="Georgia"/>
              <a:cs typeface="Georgia"/>
              <a:sym typeface="Georgia"/>
            </a:endParaRPr>
          </a:p>
        </p:txBody>
      </p:sp>
      <p:sp>
        <p:nvSpPr>
          <p:cNvPr id="506" name="Google Shape;506;p47"/>
          <p:cNvSpPr txBox="1"/>
          <p:nvPr>
            <p:ph idx="1" type="body"/>
          </p:nvPr>
        </p:nvSpPr>
        <p:spPr>
          <a:xfrm>
            <a:off x="311700" y="863550"/>
            <a:ext cx="7848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Objective:</a:t>
            </a:r>
            <a:r>
              <a:rPr lang="en" sz="1600">
                <a:solidFill>
                  <a:srgbClr val="D9D9D9"/>
                </a:solidFill>
                <a:latin typeface="Georgia"/>
                <a:ea typeface="Georgia"/>
                <a:cs typeface="Georgia"/>
                <a:sym typeface="Georgia"/>
              </a:rPr>
              <a:t> validate an integrative microscopy system to better interrogate coupled electrical and mechanical behaviors of neurons and cancer cells</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Method:</a:t>
            </a:r>
            <a:r>
              <a:rPr lang="en" sz="1600">
                <a:solidFill>
                  <a:srgbClr val="D9D9D9"/>
                </a:solidFill>
                <a:latin typeface="Georgia"/>
                <a:ea typeface="Georgia"/>
                <a:cs typeface="Georgia"/>
                <a:sym typeface="Georgia"/>
              </a:rPr>
              <a:t> All-optical electro-mechano-physiological interrogation system</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Experimental results:</a:t>
            </a:r>
            <a:r>
              <a:rPr lang="en" sz="1600">
                <a:solidFill>
                  <a:srgbClr val="D9D9D9"/>
                </a:solidFill>
                <a:latin typeface="Georgia"/>
                <a:ea typeface="Georgia"/>
                <a:cs typeface="Georgia"/>
                <a:sym typeface="Georgia"/>
              </a:rPr>
              <a:t> Neuron spikes and cancer cell calcium signaling</a:t>
            </a:r>
            <a:endParaRPr sz="1600">
              <a:solidFill>
                <a:srgbClr val="D9D9D9"/>
              </a:solidFill>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Applications:</a:t>
            </a:r>
            <a:r>
              <a:rPr lang="en" sz="1600">
                <a:latin typeface="Georgia"/>
                <a:ea typeface="Georgia"/>
                <a:cs typeface="Georgia"/>
                <a:sym typeface="Georgia"/>
              </a:rPr>
              <a:t> Direct link between behavior and functionality, treatment progression in neurodegenerative diseases and tumorigenesis</a:t>
            </a:r>
            <a:endParaRPr sz="1600">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Previous methods:</a:t>
            </a:r>
            <a:r>
              <a:rPr lang="en" sz="1600">
                <a:solidFill>
                  <a:srgbClr val="D9D9D9"/>
                </a:solidFill>
                <a:latin typeface="Georgia"/>
                <a:ea typeface="Georgia"/>
                <a:cs typeface="Georgia"/>
                <a:sym typeface="Georgia"/>
              </a:rPr>
              <a:t> the patch-clamp</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Experimental Design:</a:t>
            </a:r>
            <a:r>
              <a:rPr lang="en" sz="1600">
                <a:solidFill>
                  <a:srgbClr val="D9D9D9"/>
                </a:solidFill>
                <a:latin typeface="Georgia"/>
                <a:ea typeface="Georgia"/>
                <a:cs typeface="Georgia"/>
                <a:sym typeface="Georgia"/>
              </a:rPr>
              <a:t> GEPs, signal creation, selective illumination, optical paths</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Future Direction:</a:t>
            </a:r>
            <a:r>
              <a:rPr lang="en" sz="1600">
                <a:solidFill>
                  <a:srgbClr val="D9D9D9"/>
                </a:solidFill>
                <a:latin typeface="Georgia"/>
                <a:ea typeface="Georgia"/>
                <a:cs typeface="Georgia"/>
                <a:sym typeface="Georgia"/>
              </a:rPr>
              <a:t> </a:t>
            </a:r>
            <a:r>
              <a:rPr i="1" lang="en" sz="1600">
                <a:solidFill>
                  <a:srgbClr val="D9D9D9"/>
                </a:solidFill>
                <a:latin typeface="Georgia"/>
                <a:ea typeface="Georgia"/>
                <a:cs typeface="Georgia"/>
                <a:sym typeface="Georgia"/>
              </a:rPr>
              <a:t>in vivo</a:t>
            </a:r>
            <a:r>
              <a:rPr lang="en" sz="1600">
                <a:solidFill>
                  <a:srgbClr val="D9D9D9"/>
                </a:solidFill>
                <a:latin typeface="Georgia"/>
                <a:ea typeface="Georgia"/>
                <a:cs typeface="Georgia"/>
                <a:sym typeface="Georgia"/>
              </a:rPr>
              <a:t> study of zebrafish neural activity</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References</a:t>
            </a:r>
            <a:endParaRPr b="1"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Questions</a:t>
            </a:r>
            <a:endParaRPr b="1" sz="1600">
              <a:solidFill>
                <a:srgbClr val="D9D9D9"/>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0"/>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Our Team</a:t>
            </a:r>
            <a:endParaRPr>
              <a:solidFill>
                <a:srgbClr val="1155CC"/>
              </a:solidFill>
              <a:latin typeface="Georgia"/>
              <a:ea typeface="Georgia"/>
              <a:cs typeface="Georgia"/>
              <a:sym typeface="Georgia"/>
            </a:endParaRPr>
          </a:p>
        </p:txBody>
      </p:sp>
      <p:sp>
        <p:nvSpPr>
          <p:cNvPr id="355" name="Google Shape;355;p30"/>
          <p:cNvSpPr txBox="1"/>
          <p:nvPr/>
        </p:nvSpPr>
        <p:spPr>
          <a:xfrm>
            <a:off x="3077696" y="2373591"/>
            <a:ext cx="2988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1"/>
                </a:solidFill>
                <a:latin typeface="Georgia"/>
                <a:ea typeface="Georgia"/>
                <a:cs typeface="Georgia"/>
                <a:sym typeface="Georgia"/>
              </a:rPr>
              <a:t>Dr. Xin Tang </a:t>
            </a:r>
            <a:endParaRPr b="1">
              <a:solidFill>
                <a:schemeClr val="accent1"/>
              </a:solidFill>
              <a:latin typeface="Georgia"/>
              <a:ea typeface="Georgia"/>
              <a:cs typeface="Georgia"/>
              <a:sym typeface="Georgia"/>
            </a:endParaRPr>
          </a:p>
          <a:p>
            <a:pPr indent="0" lvl="0" marL="0" rtl="0" algn="ctr">
              <a:spcBef>
                <a:spcPts val="0"/>
              </a:spcBef>
              <a:spcAft>
                <a:spcPts val="0"/>
              </a:spcAft>
              <a:buNone/>
            </a:pPr>
            <a:r>
              <a:rPr lang="en" sz="1600">
                <a:solidFill>
                  <a:schemeClr val="accent1"/>
                </a:solidFill>
                <a:latin typeface="Georgia"/>
                <a:ea typeface="Georgia"/>
                <a:cs typeface="Georgia"/>
                <a:sym typeface="Georgia"/>
              </a:rPr>
              <a:t>    (xin.tang@ufl.edu)</a:t>
            </a:r>
            <a:endParaRPr>
              <a:solidFill>
                <a:schemeClr val="accent1"/>
              </a:solidFill>
              <a:latin typeface="Georgia"/>
              <a:ea typeface="Georgia"/>
              <a:cs typeface="Georgia"/>
              <a:sym typeface="Georgia"/>
            </a:endParaRPr>
          </a:p>
        </p:txBody>
      </p:sp>
      <p:pic>
        <p:nvPicPr>
          <p:cNvPr id="356" name="Google Shape;356;p30"/>
          <p:cNvPicPr preferRelativeResize="0"/>
          <p:nvPr/>
        </p:nvPicPr>
        <p:blipFill>
          <a:blip r:embed="rId3">
            <a:alphaModFix/>
          </a:blip>
          <a:stretch>
            <a:fillRect/>
          </a:stretch>
        </p:blipFill>
        <p:spPr>
          <a:xfrm>
            <a:off x="3586887" y="226135"/>
            <a:ext cx="2028601" cy="2147466"/>
          </a:xfrm>
          <a:prstGeom prst="rect">
            <a:avLst/>
          </a:prstGeom>
          <a:noFill/>
          <a:ln>
            <a:noFill/>
          </a:ln>
        </p:spPr>
      </p:pic>
      <p:pic>
        <p:nvPicPr>
          <p:cNvPr id="357" name="Google Shape;357;p30"/>
          <p:cNvPicPr preferRelativeResize="0"/>
          <p:nvPr/>
        </p:nvPicPr>
        <p:blipFill>
          <a:blip r:embed="rId4">
            <a:alphaModFix/>
          </a:blip>
          <a:stretch>
            <a:fillRect/>
          </a:stretch>
        </p:blipFill>
        <p:spPr>
          <a:xfrm>
            <a:off x="5763485" y="1157843"/>
            <a:ext cx="1408626" cy="2185550"/>
          </a:xfrm>
          <a:prstGeom prst="rect">
            <a:avLst/>
          </a:prstGeom>
          <a:noFill/>
          <a:ln>
            <a:noFill/>
          </a:ln>
        </p:spPr>
      </p:pic>
      <p:pic>
        <p:nvPicPr>
          <p:cNvPr id="358" name="Google Shape;358;p30"/>
          <p:cNvPicPr preferRelativeResize="0"/>
          <p:nvPr/>
        </p:nvPicPr>
        <p:blipFill rotWithShape="1">
          <a:blip r:embed="rId5">
            <a:alphaModFix/>
          </a:blip>
          <a:srcRect b="9969" l="20664" r="40695" t="10145"/>
          <a:stretch/>
        </p:blipFill>
        <p:spPr>
          <a:xfrm>
            <a:off x="1949529" y="1281544"/>
            <a:ext cx="1489374" cy="2309292"/>
          </a:xfrm>
          <a:prstGeom prst="rect">
            <a:avLst/>
          </a:prstGeom>
          <a:noFill/>
          <a:ln>
            <a:noFill/>
          </a:ln>
        </p:spPr>
      </p:pic>
      <p:pic>
        <p:nvPicPr>
          <p:cNvPr id="359" name="Google Shape;359;p30"/>
          <p:cNvPicPr preferRelativeResize="0"/>
          <p:nvPr/>
        </p:nvPicPr>
        <p:blipFill rotWithShape="1">
          <a:blip r:embed="rId6">
            <a:alphaModFix/>
          </a:blip>
          <a:srcRect b="5210" l="0" r="4507" t="2725"/>
          <a:stretch/>
        </p:blipFill>
        <p:spPr>
          <a:xfrm>
            <a:off x="311700" y="2877276"/>
            <a:ext cx="1310966" cy="1799849"/>
          </a:xfrm>
          <a:prstGeom prst="rect">
            <a:avLst/>
          </a:prstGeom>
          <a:noFill/>
          <a:ln>
            <a:noFill/>
          </a:ln>
        </p:spPr>
      </p:pic>
      <p:pic>
        <p:nvPicPr>
          <p:cNvPr id="360" name="Google Shape;360;p30"/>
          <p:cNvPicPr preferRelativeResize="0"/>
          <p:nvPr/>
        </p:nvPicPr>
        <p:blipFill>
          <a:blip r:embed="rId7">
            <a:alphaModFix/>
          </a:blip>
          <a:stretch>
            <a:fillRect/>
          </a:stretch>
        </p:blipFill>
        <p:spPr>
          <a:xfrm>
            <a:off x="7521317" y="2849653"/>
            <a:ext cx="1310974" cy="1855073"/>
          </a:xfrm>
          <a:prstGeom prst="rect">
            <a:avLst/>
          </a:prstGeom>
          <a:noFill/>
          <a:ln>
            <a:noFill/>
          </a:ln>
        </p:spPr>
      </p:pic>
      <p:sp>
        <p:nvSpPr>
          <p:cNvPr id="361" name="Google Shape;361;p30"/>
          <p:cNvSpPr txBox="1"/>
          <p:nvPr/>
        </p:nvSpPr>
        <p:spPr>
          <a:xfrm>
            <a:off x="2088081" y="3579054"/>
            <a:ext cx="28995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Georgia"/>
                <a:ea typeface="Georgia"/>
                <a:cs typeface="Georgia"/>
                <a:sym typeface="Georgia"/>
              </a:rPr>
              <a:t>Miao Huang</a:t>
            </a:r>
            <a:endParaRPr b="1">
              <a:solidFill>
                <a:schemeClr val="accent1"/>
              </a:solidFill>
              <a:latin typeface="Georgia"/>
              <a:ea typeface="Georgia"/>
              <a:cs typeface="Georgia"/>
              <a:sym typeface="Georgia"/>
            </a:endParaRPr>
          </a:p>
        </p:txBody>
      </p:sp>
      <p:sp>
        <p:nvSpPr>
          <p:cNvPr id="362" name="Google Shape;362;p30"/>
          <p:cNvSpPr txBox="1"/>
          <p:nvPr/>
        </p:nvSpPr>
        <p:spPr>
          <a:xfrm>
            <a:off x="5763479" y="3343393"/>
            <a:ext cx="202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Georgia"/>
                <a:ea typeface="Georgia"/>
                <a:cs typeface="Georgia"/>
                <a:sym typeface="Georgia"/>
              </a:rPr>
              <a:t>Chenyu Liang</a:t>
            </a:r>
            <a:endParaRPr b="1">
              <a:solidFill>
                <a:schemeClr val="accent1"/>
              </a:solidFill>
              <a:latin typeface="Georgia"/>
              <a:ea typeface="Georgia"/>
              <a:cs typeface="Georgia"/>
              <a:sym typeface="Georgia"/>
            </a:endParaRPr>
          </a:p>
        </p:txBody>
      </p:sp>
      <p:sp>
        <p:nvSpPr>
          <p:cNvPr id="363" name="Google Shape;363;p30"/>
          <p:cNvSpPr txBox="1"/>
          <p:nvPr/>
        </p:nvSpPr>
        <p:spPr>
          <a:xfrm>
            <a:off x="7162510" y="4704725"/>
            <a:ext cx="2028600" cy="39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1"/>
                </a:solidFill>
                <a:latin typeface="Georgia"/>
                <a:ea typeface="Georgia"/>
                <a:cs typeface="Georgia"/>
                <a:sym typeface="Georgia"/>
              </a:rPr>
              <a:t>Erica Hengartner </a:t>
            </a:r>
            <a:endParaRPr b="1">
              <a:solidFill>
                <a:schemeClr val="accent1"/>
              </a:solidFill>
              <a:latin typeface="Georgia"/>
              <a:ea typeface="Georgia"/>
              <a:cs typeface="Georgia"/>
              <a:sym typeface="Georgia"/>
            </a:endParaRPr>
          </a:p>
        </p:txBody>
      </p:sp>
      <p:sp>
        <p:nvSpPr>
          <p:cNvPr id="364" name="Google Shape;364;p30"/>
          <p:cNvSpPr txBox="1"/>
          <p:nvPr/>
        </p:nvSpPr>
        <p:spPr>
          <a:xfrm>
            <a:off x="108849" y="4704732"/>
            <a:ext cx="23601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Georgia"/>
                <a:ea typeface="Georgia"/>
                <a:cs typeface="Georgia"/>
                <a:sym typeface="Georgia"/>
              </a:rPr>
              <a:t>Abygale </a:t>
            </a:r>
            <a:r>
              <a:rPr b="1" lang="en">
                <a:solidFill>
                  <a:schemeClr val="accent1"/>
                </a:solidFill>
                <a:latin typeface="Georgia"/>
                <a:ea typeface="Georgia"/>
                <a:cs typeface="Georgia"/>
                <a:sym typeface="Georgia"/>
              </a:rPr>
              <a:t>Cochrane </a:t>
            </a:r>
            <a:endParaRPr b="1">
              <a:solidFill>
                <a:schemeClr val="accent1"/>
              </a:solidFill>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48"/>
          <p:cNvPicPr preferRelativeResize="0"/>
          <p:nvPr/>
        </p:nvPicPr>
        <p:blipFill>
          <a:blip r:embed="rId3">
            <a:alphaModFix/>
          </a:blip>
          <a:stretch>
            <a:fillRect/>
          </a:stretch>
        </p:blipFill>
        <p:spPr>
          <a:xfrm>
            <a:off x="2830363" y="1225138"/>
            <a:ext cx="6524625" cy="3629025"/>
          </a:xfrm>
          <a:prstGeom prst="rect">
            <a:avLst/>
          </a:prstGeom>
          <a:noFill/>
          <a:ln>
            <a:noFill/>
          </a:ln>
        </p:spPr>
      </p:pic>
      <p:sp>
        <p:nvSpPr>
          <p:cNvPr id="512" name="Google Shape;512;p48"/>
          <p:cNvSpPr txBox="1"/>
          <p:nvPr>
            <p:ph idx="1" type="body"/>
          </p:nvPr>
        </p:nvSpPr>
        <p:spPr>
          <a:xfrm>
            <a:off x="195925" y="580075"/>
            <a:ext cx="8393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W</a:t>
            </a:r>
            <a:r>
              <a:rPr lang="en">
                <a:latin typeface="Georgia"/>
                <a:ea typeface="Georgia"/>
                <a:cs typeface="Georgia"/>
                <a:sym typeface="Georgia"/>
              </a:rPr>
              <a:t>e can apply the system for a </a:t>
            </a:r>
            <a:r>
              <a:rPr b="1" lang="en">
                <a:latin typeface="Georgia"/>
                <a:ea typeface="Georgia"/>
                <a:cs typeface="Georgia"/>
                <a:sym typeface="Georgia"/>
              </a:rPr>
              <a:t>variety of cell types</a:t>
            </a:r>
            <a:r>
              <a:rPr lang="en">
                <a:latin typeface="Georgia"/>
                <a:ea typeface="Georgia"/>
                <a:cs typeface="Georgia"/>
                <a:sym typeface="Georgia"/>
              </a:rPr>
              <a:t> understand the </a:t>
            </a:r>
            <a:r>
              <a:rPr b="1" lang="en">
                <a:latin typeface="Georgia"/>
                <a:ea typeface="Georgia"/>
                <a:cs typeface="Georgia"/>
                <a:sym typeface="Georgia"/>
              </a:rPr>
              <a:t>relationship between bio-electric-mechano-physiological behaviors and functionality</a:t>
            </a:r>
            <a:r>
              <a:rPr lang="en">
                <a:latin typeface="Georgia"/>
                <a:ea typeface="Georgia"/>
                <a:cs typeface="Georgia"/>
                <a:sym typeface="Georgia"/>
              </a:rPr>
              <a:t>:</a:t>
            </a:r>
            <a:endParaRPr>
              <a:latin typeface="Georgia"/>
              <a:ea typeface="Georgia"/>
              <a:cs typeface="Georgia"/>
              <a:sym typeface="Georgia"/>
            </a:endParaRPr>
          </a:p>
          <a:p>
            <a:pPr indent="0" lvl="0" marL="0" rtl="0" algn="l">
              <a:spcBef>
                <a:spcPts val="1200"/>
              </a:spcBef>
              <a:spcAft>
                <a:spcPts val="0"/>
              </a:spcAft>
              <a:buNone/>
            </a:pPr>
            <a:r>
              <a:t/>
            </a:r>
            <a:endParaRPr>
              <a:latin typeface="Georgia"/>
              <a:ea typeface="Georgia"/>
              <a:cs typeface="Georgia"/>
              <a:sym typeface="Georgia"/>
            </a:endParaRPr>
          </a:p>
          <a:p>
            <a:pPr indent="0" lvl="0" marL="0" rtl="0" algn="l">
              <a:spcBef>
                <a:spcPts val="1200"/>
              </a:spcBef>
              <a:spcAft>
                <a:spcPts val="0"/>
              </a:spcAft>
              <a:buNone/>
            </a:pPr>
            <a:r>
              <a:rPr b="1" lang="en" sz="1800">
                <a:latin typeface="Georgia"/>
                <a:ea typeface="Georgia"/>
                <a:cs typeface="Georgia"/>
                <a:sym typeface="Georgia"/>
              </a:rPr>
              <a:t>Cancer Cells</a:t>
            </a:r>
            <a:r>
              <a:rPr lang="en" sz="1800">
                <a:latin typeface="Georgia"/>
                <a:ea typeface="Georgia"/>
                <a:cs typeface="Georgia"/>
                <a:sym typeface="Georgia"/>
              </a:rPr>
              <a:t>:  </a:t>
            </a:r>
            <a:endParaRPr sz="1800">
              <a:latin typeface="Georgia"/>
              <a:ea typeface="Georgia"/>
              <a:cs typeface="Georgia"/>
              <a:sym typeface="Georgia"/>
            </a:endParaRPr>
          </a:p>
          <a:p>
            <a:pPr indent="0" lvl="0" marL="0" rtl="0" algn="l">
              <a:spcBef>
                <a:spcPts val="1200"/>
              </a:spcBef>
              <a:spcAft>
                <a:spcPts val="0"/>
              </a:spcAft>
              <a:buNone/>
            </a:pPr>
            <a:r>
              <a:rPr lang="en" sz="1800">
                <a:latin typeface="Georgia"/>
                <a:ea typeface="Georgia"/>
                <a:cs typeface="Georgia"/>
                <a:sym typeface="Georgia"/>
              </a:rPr>
              <a:t>Tumorigenesis</a:t>
            </a:r>
            <a:endParaRPr sz="1800">
              <a:latin typeface="Georgia"/>
              <a:ea typeface="Georgia"/>
              <a:cs typeface="Georgia"/>
              <a:sym typeface="Georgia"/>
            </a:endParaRPr>
          </a:p>
          <a:p>
            <a:pPr indent="0" lvl="0" marL="0" rtl="0" algn="l">
              <a:spcBef>
                <a:spcPts val="1200"/>
              </a:spcBef>
              <a:spcAft>
                <a:spcPts val="0"/>
              </a:spcAft>
              <a:buNone/>
            </a:pPr>
            <a:r>
              <a:rPr lang="en" sz="1800">
                <a:latin typeface="Georgia"/>
                <a:ea typeface="Georgia"/>
                <a:cs typeface="Georgia"/>
                <a:sym typeface="Georgia"/>
              </a:rPr>
              <a:t>Self Integration</a:t>
            </a:r>
            <a:endParaRPr sz="1800">
              <a:latin typeface="Georgia"/>
              <a:ea typeface="Georgia"/>
              <a:cs typeface="Georgia"/>
              <a:sym typeface="Georgia"/>
            </a:endParaRPr>
          </a:p>
          <a:p>
            <a:pPr indent="0" lvl="0" marL="0" rtl="0" algn="l">
              <a:spcBef>
                <a:spcPts val="1200"/>
              </a:spcBef>
              <a:spcAft>
                <a:spcPts val="0"/>
              </a:spcAft>
              <a:buNone/>
            </a:pPr>
            <a:r>
              <a:rPr lang="en" sz="1800">
                <a:latin typeface="Georgia"/>
                <a:ea typeface="Georgia"/>
                <a:cs typeface="Georgia"/>
                <a:sym typeface="Georgia"/>
              </a:rPr>
              <a:t>Migration </a:t>
            </a:r>
            <a:endParaRPr sz="1800">
              <a:latin typeface="Georgia"/>
              <a:ea typeface="Georgia"/>
              <a:cs typeface="Georgia"/>
              <a:sym typeface="Georgia"/>
            </a:endParaRPr>
          </a:p>
          <a:p>
            <a:pPr indent="0" lvl="0" marL="0" rtl="0" algn="l">
              <a:spcBef>
                <a:spcPts val="1200"/>
              </a:spcBef>
              <a:spcAft>
                <a:spcPts val="0"/>
              </a:spcAft>
              <a:buNone/>
            </a:pPr>
            <a:r>
              <a:rPr lang="en">
                <a:latin typeface="Georgia"/>
                <a:ea typeface="Georgia"/>
                <a:cs typeface="Georgia"/>
                <a:sym typeface="Georgia"/>
              </a:rPr>
              <a:t>Tumor slice imaging</a:t>
            </a:r>
            <a:endParaRPr>
              <a:latin typeface="Georgia"/>
              <a:ea typeface="Georgia"/>
              <a:cs typeface="Georgia"/>
              <a:sym typeface="Georgia"/>
            </a:endParaRPr>
          </a:p>
          <a:p>
            <a:pPr indent="0" lvl="0" marL="1371600" rtl="0" algn="l">
              <a:spcBef>
                <a:spcPts val="1200"/>
              </a:spcBef>
              <a:spcAft>
                <a:spcPts val="1200"/>
              </a:spcAft>
              <a:buNone/>
            </a:pPr>
            <a:r>
              <a:t/>
            </a:r>
            <a:endParaRPr sz="1800">
              <a:latin typeface="Georgia"/>
              <a:ea typeface="Georgia"/>
              <a:cs typeface="Georgia"/>
              <a:sym typeface="Georgia"/>
            </a:endParaRPr>
          </a:p>
        </p:txBody>
      </p:sp>
      <p:sp>
        <p:nvSpPr>
          <p:cNvPr id="513" name="Google Shape;513;p48"/>
          <p:cNvSpPr txBox="1"/>
          <p:nvPr>
            <p:ph type="title"/>
          </p:nvPr>
        </p:nvSpPr>
        <p:spPr>
          <a:xfrm>
            <a:off x="195925" y="7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Applications </a:t>
            </a:r>
            <a:r>
              <a:rPr lang="en">
                <a:solidFill>
                  <a:srgbClr val="1155CC"/>
                </a:solidFill>
                <a:latin typeface="Georgia"/>
                <a:ea typeface="Georgia"/>
                <a:cs typeface="Georgia"/>
                <a:sym typeface="Georgia"/>
              </a:rPr>
              <a:t>(</a:t>
            </a:r>
            <a:r>
              <a:rPr i="1" lang="en">
                <a:solidFill>
                  <a:srgbClr val="1155CC"/>
                </a:solidFill>
                <a:latin typeface="Georgia"/>
                <a:ea typeface="Georgia"/>
                <a:cs typeface="Georgia"/>
                <a:sym typeface="Georgia"/>
              </a:rPr>
              <a:t>in vitro, ex vivo, </a:t>
            </a:r>
            <a:r>
              <a:rPr lang="en">
                <a:solidFill>
                  <a:srgbClr val="1155CC"/>
                </a:solidFill>
                <a:latin typeface="Georgia"/>
                <a:ea typeface="Georgia"/>
                <a:cs typeface="Georgia"/>
                <a:sym typeface="Georgia"/>
              </a:rPr>
              <a:t>and</a:t>
            </a:r>
            <a:r>
              <a:rPr i="1" lang="en">
                <a:solidFill>
                  <a:srgbClr val="1155CC"/>
                </a:solidFill>
                <a:latin typeface="Georgia"/>
                <a:ea typeface="Georgia"/>
                <a:cs typeface="Georgia"/>
                <a:sym typeface="Georgia"/>
              </a:rPr>
              <a:t> in vivo</a:t>
            </a:r>
            <a:r>
              <a:rPr lang="en">
                <a:solidFill>
                  <a:srgbClr val="1155CC"/>
                </a:solidFill>
                <a:latin typeface="Georgia"/>
                <a:ea typeface="Georgia"/>
                <a:cs typeface="Georgia"/>
                <a:sym typeface="Georgia"/>
              </a:rPr>
              <a:t>)</a:t>
            </a:r>
            <a:endParaRPr>
              <a:solidFill>
                <a:srgbClr val="1155CC"/>
              </a:solidFill>
              <a:latin typeface="Georgia"/>
              <a:ea typeface="Georgia"/>
              <a:cs typeface="Georgia"/>
              <a:sym typeface="Georgia"/>
            </a:endParaRPr>
          </a:p>
          <a:p>
            <a:pPr indent="0" lvl="0" marL="0" rtl="0" algn="l">
              <a:spcBef>
                <a:spcPts val="0"/>
              </a:spcBef>
              <a:spcAft>
                <a:spcPts val="0"/>
              </a:spcAft>
              <a:buNone/>
            </a:pPr>
            <a:r>
              <a:t/>
            </a:r>
            <a:endParaRPr>
              <a:solidFill>
                <a:srgbClr val="1155CC"/>
              </a:solidFill>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49"/>
          <p:cNvPicPr preferRelativeResize="0"/>
          <p:nvPr/>
        </p:nvPicPr>
        <p:blipFill>
          <a:blip r:embed="rId3">
            <a:alphaModFix/>
          </a:blip>
          <a:stretch>
            <a:fillRect/>
          </a:stretch>
        </p:blipFill>
        <p:spPr>
          <a:xfrm>
            <a:off x="4433650" y="830050"/>
            <a:ext cx="4710350" cy="3335125"/>
          </a:xfrm>
          <a:prstGeom prst="rect">
            <a:avLst/>
          </a:prstGeom>
          <a:noFill/>
          <a:ln>
            <a:noFill/>
          </a:ln>
        </p:spPr>
      </p:pic>
      <p:sp>
        <p:nvSpPr>
          <p:cNvPr id="519" name="Google Shape;519;p49"/>
          <p:cNvSpPr txBox="1"/>
          <p:nvPr>
            <p:ph type="title"/>
          </p:nvPr>
        </p:nvSpPr>
        <p:spPr>
          <a:xfrm>
            <a:off x="211425"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rgbClr val="1155CC"/>
                </a:solidFill>
                <a:latin typeface="Georgia"/>
                <a:ea typeface="Georgia"/>
                <a:cs typeface="Georgia"/>
                <a:sym typeface="Georgia"/>
              </a:rPr>
              <a:t>Applications (</a:t>
            </a:r>
            <a:r>
              <a:rPr i="1" lang="en">
                <a:solidFill>
                  <a:srgbClr val="1155CC"/>
                </a:solidFill>
                <a:latin typeface="Georgia"/>
                <a:ea typeface="Georgia"/>
                <a:cs typeface="Georgia"/>
                <a:sym typeface="Georgia"/>
              </a:rPr>
              <a:t>in vitro, ex vivo, </a:t>
            </a:r>
            <a:r>
              <a:rPr lang="en">
                <a:solidFill>
                  <a:srgbClr val="1155CC"/>
                </a:solidFill>
                <a:latin typeface="Georgia"/>
                <a:ea typeface="Georgia"/>
                <a:cs typeface="Georgia"/>
                <a:sym typeface="Georgia"/>
              </a:rPr>
              <a:t>and</a:t>
            </a:r>
            <a:r>
              <a:rPr i="1" lang="en">
                <a:solidFill>
                  <a:srgbClr val="1155CC"/>
                </a:solidFill>
                <a:latin typeface="Georgia"/>
                <a:ea typeface="Georgia"/>
                <a:cs typeface="Georgia"/>
                <a:sym typeface="Georgia"/>
              </a:rPr>
              <a:t> in vivo</a:t>
            </a:r>
            <a:r>
              <a:rPr lang="en">
                <a:solidFill>
                  <a:srgbClr val="1155CC"/>
                </a:solidFill>
                <a:latin typeface="Georgia"/>
                <a:ea typeface="Georgia"/>
                <a:cs typeface="Georgia"/>
                <a:sym typeface="Georgia"/>
              </a:rPr>
              <a:t>) cont.</a:t>
            </a:r>
            <a:endParaRPr/>
          </a:p>
        </p:txBody>
      </p:sp>
      <p:sp>
        <p:nvSpPr>
          <p:cNvPr id="520" name="Google Shape;520;p49"/>
          <p:cNvSpPr txBox="1"/>
          <p:nvPr>
            <p:ph idx="1" type="body"/>
          </p:nvPr>
        </p:nvSpPr>
        <p:spPr>
          <a:xfrm>
            <a:off x="211425" y="572700"/>
            <a:ext cx="4572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Georgia"/>
                <a:ea typeface="Georgia"/>
                <a:cs typeface="Georgia"/>
                <a:sym typeface="Georgia"/>
              </a:rPr>
              <a:t>Neurons</a:t>
            </a:r>
            <a:r>
              <a:rPr lang="en">
                <a:latin typeface="Georgia"/>
                <a:ea typeface="Georgia"/>
                <a:cs typeface="Georgia"/>
                <a:sym typeface="Georgia"/>
              </a:rPr>
              <a:t>: </a:t>
            </a:r>
            <a:endParaRPr>
              <a:latin typeface="Georgia"/>
              <a:ea typeface="Georgia"/>
              <a:cs typeface="Georgia"/>
              <a:sym typeface="Georgia"/>
            </a:endParaRPr>
          </a:p>
          <a:p>
            <a:pPr indent="0" lvl="0" marL="0" rtl="0" algn="l">
              <a:spcBef>
                <a:spcPts val="1200"/>
              </a:spcBef>
              <a:spcAft>
                <a:spcPts val="0"/>
              </a:spcAft>
              <a:buNone/>
            </a:pPr>
            <a:r>
              <a:rPr lang="en">
                <a:latin typeface="Georgia"/>
                <a:ea typeface="Georgia"/>
                <a:cs typeface="Georgia"/>
                <a:sym typeface="Georgia"/>
              </a:rPr>
              <a:t>B</a:t>
            </a:r>
            <a:r>
              <a:rPr lang="en" sz="1800">
                <a:latin typeface="Georgia"/>
                <a:ea typeface="Georgia"/>
                <a:cs typeface="Georgia"/>
                <a:sym typeface="Georgia"/>
              </a:rPr>
              <a:t>rain signal variations </a:t>
            </a:r>
            <a:r>
              <a:rPr lang="en">
                <a:latin typeface="Georgia"/>
                <a:ea typeface="Georgia"/>
                <a:cs typeface="Georgia"/>
                <a:sym typeface="Georgia"/>
              </a:rPr>
              <a:t>indications</a:t>
            </a:r>
            <a:endParaRPr sz="1800">
              <a:latin typeface="Georgia"/>
              <a:ea typeface="Georgia"/>
              <a:cs typeface="Georgia"/>
              <a:sym typeface="Georgia"/>
            </a:endParaRPr>
          </a:p>
          <a:p>
            <a:pPr indent="0" lvl="0" marL="0" rtl="0" algn="l">
              <a:spcBef>
                <a:spcPts val="1200"/>
              </a:spcBef>
              <a:spcAft>
                <a:spcPts val="0"/>
              </a:spcAft>
              <a:buNone/>
            </a:pPr>
            <a:r>
              <a:rPr lang="en" sz="1800">
                <a:latin typeface="Georgia"/>
                <a:ea typeface="Georgia"/>
                <a:cs typeface="Georgia"/>
                <a:sym typeface="Georgia"/>
              </a:rPr>
              <a:t>Neural Networks</a:t>
            </a:r>
            <a:endParaRPr sz="1800">
              <a:latin typeface="Georgia"/>
              <a:ea typeface="Georgia"/>
              <a:cs typeface="Georgia"/>
              <a:sym typeface="Georgia"/>
            </a:endParaRPr>
          </a:p>
          <a:p>
            <a:pPr indent="0" lvl="0" marL="0" rtl="0" algn="l">
              <a:spcBef>
                <a:spcPts val="1200"/>
              </a:spcBef>
              <a:spcAft>
                <a:spcPts val="0"/>
              </a:spcAft>
              <a:buNone/>
            </a:pPr>
            <a:r>
              <a:rPr lang="en">
                <a:latin typeface="Georgia"/>
                <a:ea typeface="Georgia"/>
                <a:cs typeface="Georgia"/>
                <a:sym typeface="Georgia"/>
              </a:rPr>
              <a:t>T</a:t>
            </a:r>
            <a:r>
              <a:rPr lang="en" sz="1800">
                <a:latin typeface="Georgia"/>
                <a:ea typeface="Georgia"/>
                <a:cs typeface="Georgia"/>
                <a:sym typeface="Georgia"/>
              </a:rPr>
              <a:t>reatment methods for neurological diseases</a:t>
            </a:r>
            <a:endParaRPr sz="1800">
              <a:latin typeface="Georgia"/>
              <a:ea typeface="Georgia"/>
              <a:cs typeface="Georgia"/>
              <a:sym typeface="Georgia"/>
            </a:endParaRPr>
          </a:p>
          <a:p>
            <a:pPr indent="0" lvl="0" marL="0" rtl="0" algn="l">
              <a:spcBef>
                <a:spcPts val="1200"/>
              </a:spcBef>
              <a:spcAft>
                <a:spcPts val="1200"/>
              </a:spcAft>
              <a:buClr>
                <a:schemeClr val="dk1"/>
              </a:buClr>
              <a:buSzPts val="1100"/>
              <a:buFont typeface="Arial"/>
              <a:buNone/>
            </a:pPr>
            <a:r>
              <a:t/>
            </a:r>
            <a:endParaRPr/>
          </a:p>
        </p:txBody>
      </p:sp>
      <p:pic>
        <p:nvPicPr>
          <p:cNvPr id="521" name="Google Shape;521;p49"/>
          <p:cNvPicPr preferRelativeResize="0"/>
          <p:nvPr/>
        </p:nvPicPr>
        <p:blipFill>
          <a:blip r:embed="rId4">
            <a:alphaModFix/>
          </a:blip>
          <a:stretch>
            <a:fillRect/>
          </a:stretch>
        </p:blipFill>
        <p:spPr>
          <a:xfrm>
            <a:off x="494650" y="3354275"/>
            <a:ext cx="3764551" cy="18822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5" name="Shape 525"/>
        <p:cNvGrpSpPr/>
        <p:nvPr/>
      </p:nvGrpSpPr>
      <p:grpSpPr>
        <a:xfrm>
          <a:off x="0" y="0"/>
          <a:ext cx="0" cy="0"/>
          <a:chOff x="0" y="0"/>
          <a:chExt cx="0" cy="0"/>
        </a:xfrm>
      </p:grpSpPr>
      <p:pic>
        <p:nvPicPr>
          <p:cNvPr id="526" name="Google Shape;526;p50"/>
          <p:cNvPicPr preferRelativeResize="0"/>
          <p:nvPr/>
        </p:nvPicPr>
        <p:blipFill>
          <a:blip r:embed="rId3">
            <a:alphaModFix/>
          </a:blip>
          <a:stretch>
            <a:fillRect/>
          </a:stretch>
        </p:blipFill>
        <p:spPr>
          <a:xfrm rot="5400000">
            <a:off x="6290363" y="1321363"/>
            <a:ext cx="4172075" cy="2907450"/>
          </a:xfrm>
          <a:prstGeom prst="rect">
            <a:avLst/>
          </a:prstGeom>
          <a:noFill/>
          <a:ln>
            <a:noFill/>
          </a:ln>
        </p:spPr>
      </p:pic>
      <p:sp>
        <p:nvSpPr>
          <p:cNvPr id="527" name="Google Shape;527;p50"/>
          <p:cNvSpPr txBox="1"/>
          <p:nvPr>
            <p:ph type="title"/>
          </p:nvPr>
        </p:nvSpPr>
        <p:spPr>
          <a:xfrm>
            <a:off x="311700" y="239375"/>
            <a:ext cx="603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Outline</a:t>
            </a:r>
            <a:endParaRPr>
              <a:solidFill>
                <a:srgbClr val="1155CC"/>
              </a:solidFill>
              <a:latin typeface="Georgia"/>
              <a:ea typeface="Georgia"/>
              <a:cs typeface="Georgia"/>
              <a:sym typeface="Georgia"/>
            </a:endParaRPr>
          </a:p>
        </p:txBody>
      </p:sp>
      <p:sp>
        <p:nvSpPr>
          <p:cNvPr id="528" name="Google Shape;528;p50"/>
          <p:cNvSpPr txBox="1"/>
          <p:nvPr>
            <p:ph idx="1" type="body"/>
          </p:nvPr>
        </p:nvSpPr>
        <p:spPr>
          <a:xfrm>
            <a:off x="311700" y="863550"/>
            <a:ext cx="7848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Objective:</a:t>
            </a:r>
            <a:r>
              <a:rPr lang="en" sz="1600">
                <a:latin typeface="Georgia"/>
                <a:ea typeface="Georgia"/>
                <a:cs typeface="Georgia"/>
                <a:sym typeface="Georgia"/>
              </a:rPr>
              <a:t> validate an integrative microscopy system to better interrogate coupled electrical and mechanical behaviors of neurons and cancer cells</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Method:</a:t>
            </a:r>
            <a:r>
              <a:rPr lang="en" sz="1600">
                <a:latin typeface="Georgia"/>
                <a:ea typeface="Georgia"/>
                <a:cs typeface="Georgia"/>
                <a:sym typeface="Georgia"/>
              </a:rPr>
              <a:t> All-optical electro-mechano-physiological interrogation system</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Experimental results:</a:t>
            </a:r>
            <a:r>
              <a:rPr lang="en" sz="1600">
                <a:latin typeface="Georgia"/>
                <a:ea typeface="Georgia"/>
                <a:cs typeface="Georgia"/>
                <a:sym typeface="Georgia"/>
              </a:rPr>
              <a:t> Neuron spikes and cancer cell calcium signaling</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Applications:</a:t>
            </a:r>
            <a:r>
              <a:rPr lang="en" sz="1600">
                <a:latin typeface="Georgia"/>
                <a:ea typeface="Georgia"/>
                <a:cs typeface="Georgia"/>
                <a:sym typeface="Georgia"/>
              </a:rPr>
              <a:t> Direct link between behavior and functionality, treatment progression in neurodegenerative diseases and tumorigenesis</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Previous methods:</a:t>
            </a:r>
            <a:r>
              <a:rPr lang="en" sz="1600">
                <a:latin typeface="Georgia"/>
                <a:ea typeface="Georgia"/>
                <a:cs typeface="Georgia"/>
                <a:sym typeface="Georgia"/>
              </a:rPr>
              <a:t> the patch-clamp</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Experimental Design:</a:t>
            </a:r>
            <a:r>
              <a:rPr lang="en" sz="1600">
                <a:latin typeface="Georgia"/>
                <a:ea typeface="Georgia"/>
                <a:cs typeface="Georgia"/>
                <a:sym typeface="Georgia"/>
              </a:rPr>
              <a:t> GEPs, signal creation, selective illumination, optical paths</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Future Direction:</a:t>
            </a:r>
            <a:r>
              <a:rPr lang="en" sz="1600">
                <a:latin typeface="Georgia"/>
                <a:ea typeface="Georgia"/>
                <a:cs typeface="Georgia"/>
                <a:sym typeface="Georgia"/>
              </a:rPr>
              <a:t> </a:t>
            </a:r>
            <a:r>
              <a:rPr i="1" lang="en" sz="1600">
                <a:latin typeface="Georgia"/>
                <a:ea typeface="Georgia"/>
                <a:cs typeface="Georgia"/>
                <a:sym typeface="Georgia"/>
              </a:rPr>
              <a:t>in vivo</a:t>
            </a:r>
            <a:r>
              <a:rPr lang="en" sz="1600">
                <a:latin typeface="Georgia"/>
                <a:ea typeface="Georgia"/>
                <a:cs typeface="Georgia"/>
                <a:sym typeface="Georgia"/>
              </a:rPr>
              <a:t> study of zebrafish neural activity</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References</a:t>
            </a:r>
            <a:endParaRPr b="1"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Questions</a:t>
            </a:r>
            <a:endParaRPr b="1" sz="1600">
              <a:latin typeface="Georgia"/>
              <a:ea typeface="Georgia"/>
              <a:cs typeface="Georgia"/>
              <a:sym typeface="Georg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2" name="Shape 532"/>
        <p:cNvGrpSpPr/>
        <p:nvPr/>
      </p:nvGrpSpPr>
      <p:grpSpPr>
        <a:xfrm>
          <a:off x="0" y="0"/>
          <a:ext cx="0" cy="0"/>
          <a:chOff x="0" y="0"/>
          <a:chExt cx="0" cy="0"/>
        </a:xfrm>
      </p:grpSpPr>
      <p:pic>
        <p:nvPicPr>
          <p:cNvPr id="533" name="Google Shape;533;p51"/>
          <p:cNvPicPr preferRelativeResize="0"/>
          <p:nvPr/>
        </p:nvPicPr>
        <p:blipFill>
          <a:blip r:embed="rId3">
            <a:alphaModFix/>
          </a:blip>
          <a:stretch>
            <a:fillRect/>
          </a:stretch>
        </p:blipFill>
        <p:spPr>
          <a:xfrm rot="5400000">
            <a:off x="6290363" y="1321363"/>
            <a:ext cx="4172075" cy="2907450"/>
          </a:xfrm>
          <a:prstGeom prst="rect">
            <a:avLst/>
          </a:prstGeom>
          <a:noFill/>
          <a:ln>
            <a:noFill/>
          </a:ln>
        </p:spPr>
      </p:pic>
      <p:sp>
        <p:nvSpPr>
          <p:cNvPr id="534" name="Google Shape;534;p51"/>
          <p:cNvSpPr txBox="1"/>
          <p:nvPr>
            <p:ph type="title"/>
          </p:nvPr>
        </p:nvSpPr>
        <p:spPr>
          <a:xfrm>
            <a:off x="311700" y="239375"/>
            <a:ext cx="603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Outline</a:t>
            </a:r>
            <a:endParaRPr>
              <a:solidFill>
                <a:srgbClr val="1155CC"/>
              </a:solidFill>
              <a:latin typeface="Georgia"/>
              <a:ea typeface="Georgia"/>
              <a:cs typeface="Georgia"/>
              <a:sym typeface="Georgia"/>
            </a:endParaRPr>
          </a:p>
        </p:txBody>
      </p:sp>
      <p:sp>
        <p:nvSpPr>
          <p:cNvPr id="535" name="Google Shape;535;p51"/>
          <p:cNvSpPr txBox="1"/>
          <p:nvPr>
            <p:ph idx="1" type="body"/>
          </p:nvPr>
        </p:nvSpPr>
        <p:spPr>
          <a:xfrm>
            <a:off x="311700" y="863550"/>
            <a:ext cx="7848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Objective:</a:t>
            </a:r>
            <a:r>
              <a:rPr lang="en" sz="1600">
                <a:solidFill>
                  <a:srgbClr val="D9D9D9"/>
                </a:solidFill>
                <a:latin typeface="Georgia"/>
                <a:ea typeface="Georgia"/>
                <a:cs typeface="Georgia"/>
                <a:sym typeface="Georgia"/>
              </a:rPr>
              <a:t> validate an integrative microscopy system to better interrogate coupled electrical and mechanical behaviors of neurons and cancer cells</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Method:</a:t>
            </a:r>
            <a:r>
              <a:rPr lang="en" sz="1600">
                <a:solidFill>
                  <a:srgbClr val="D9D9D9"/>
                </a:solidFill>
                <a:latin typeface="Georgia"/>
                <a:ea typeface="Georgia"/>
                <a:cs typeface="Georgia"/>
                <a:sym typeface="Georgia"/>
              </a:rPr>
              <a:t> All-optical electro-mechano-physiological interrogation system</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Experimental results:</a:t>
            </a:r>
            <a:r>
              <a:rPr lang="en" sz="1600">
                <a:solidFill>
                  <a:srgbClr val="D9D9D9"/>
                </a:solidFill>
                <a:latin typeface="Georgia"/>
                <a:ea typeface="Georgia"/>
                <a:cs typeface="Georgia"/>
                <a:sym typeface="Georgia"/>
              </a:rPr>
              <a:t> Neuron spikes and cancer cell calcium signaling</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Applications:</a:t>
            </a:r>
            <a:r>
              <a:rPr lang="en" sz="1600">
                <a:solidFill>
                  <a:srgbClr val="D9D9D9"/>
                </a:solidFill>
                <a:latin typeface="Georgia"/>
                <a:ea typeface="Georgia"/>
                <a:cs typeface="Georgia"/>
                <a:sym typeface="Georgia"/>
              </a:rPr>
              <a:t> Direct link between behavior and functionality, treatment progression in neurodegenerative diseases and tumorigenesis</a:t>
            </a:r>
            <a:endParaRPr sz="1600">
              <a:solidFill>
                <a:srgbClr val="D9D9D9"/>
              </a:solidFill>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Previous methods:</a:t>
            </a:r>
            <a:r>
              <a:rPr lang="en" sz="1600">
                <a:latin typeface="Georgia"/>
                <a:ea typeface="Georgia"/>
                <a:cs typeface="Georgia"/>
                <a:sym typeface="Georgia"/>
              </a:rPr>
              <a:t> the patch-clamp</a:t>
            </a:r>
            <a:endParaRPr sz="1600">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Experimental Design:</a:t>
            </a:r>
            <a:r>
              <a:rPr lang="en" sz="1600">
                <a:solidFill>
                  <a:srgbClr val="D9D9D9"/>
                </a:solidFill>
                <a:latin typeface="Georgia"/>
                <a:ea typeface="Georgia"/>
                <a:cs typeface="Georgia"/>
                <a:sym typeface="Georgia"/>
              </a:rPr>
              <a:t> GEPs, signal creation, selective illumination, optical paths</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Future Direction:</a:t>
            </a:r>
            <a:r>
              <a:rPr lang="en" sz="1600">
                <a:solidFill>
                  <a:srgbClr val="D9D9D9"/>
                </a:solidFill>
                <a:latin typeface="Georgia"/>
                <a:ea typeface="Georgia"/>
                <a:cs typeface="Georgia"/>
                <a:sym typeface="Georgia"/>
              </a:rPr>
              <a:t> </a:t>
            </a:r>
            <a:r>
              <a:rPr i="1" lang="en" sz="1600">
                <a:solidFill>
                  <a:srgbClr val="D9D9D9"/>
                </a:solidFill>
                <a:latin typeface="Georgia"/>
                <a:ea typeface="Georgia"/>
                <a:cs typeface="Georgia"/>
                <a:sym typeface="Georgia"/>
              </a:rPr>
              <a:t>in vivo</a:t>
            </a:r>
            <a:r>
              <a:rPr lang="en" sz="1600">
                <a:solidFill>
                  <a:srgbClr val="D9D9D9"/>
                </a:solidFill>
                <a:latin typeface="Georgia"/>
                <a:ea typeface="Georgia"/>
                <a:cs typeface="Georgia"/>
                <a:sym typeface="Georgia"/>
              </a:rPr>
              <a:t> study of zebrafish neural activity</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References</a:t>
            </a:r>
            <a:endParaRPr b="1"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Questions</a:t>
            </a:r>
            <a:endParaRPr b="1" sz="1600">
              <a:solidFill>
                <a:srgbClr val="D9D9D9"/>
              </a:solidFill>
              <a:latin typeface="Georgia"/>
              <a:ea typeface="Georgia"/>
              <a:cs typeface="Georgia"/>
              <a:sym typeface="Georgi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2"/>
          <p:cNvSpPr txBox="1"/>
          <p:nvPr>
            <p:ph type="title"/>
          </p:nvPr>
        </p:nvSpPr>
        <p:spPr>
          <a:xfrm>
            <a:off x="409275" y="208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5454"/>
              <a:buFont typeface="Arial"/>
              <a:buNone/>
            </a:pPr>
            <a:r>
              <a:rPr lang="en">
                <a:solidFill>
                  <a:srgbClr val="1155CC"/>
                </a:solidFill>
                <a:latin typeface="Georgia"/>
                <a:ea typeface="Georgia"/>
                <a:cs typeface="Georgia"/>
                <a:sym typeface="Georgia"/>
              </a:rPr>
              <a:t>The Patch-Clamp Method</a:t>
            </a:r>
            <a:endParaRPr sz="2420">
              <a:latin typeface="Georgia"/>
              <a:ea typeface="Georgia"/>
              <a:cs typeface="Georgia"/>
              <a:sym typeface="Georgia"/>
            </a:endParaRPr>
          </a:p>
        </p:txBody>
      </p:sp>
      <p:pic>
        <p:nvPicPr>
          <p:cNvPr id="541" name="Google Shape;541;p52"/>
          <p:cNvPicPr preferRelativeResize="0"/>
          <p:nvPr/>
        </p:nvPicPr>
        <p:blipFill>
          <a:blip r:embed="rId3">
            <a:alphaModFix/>
          </a:blip>
          <a:stretch>
            <a:fillRect/>
          </a:stretch>
        </p:blipFill>
        <p:spPr>
          <a:xfrm>
            <a:off x="409275" y="1017725"/>
            <a:ext cx="5572924" cy="3909800"/>
          </a:xfrm>
          <a:prstGeom prst="rect">
            <a:avLst/>
          </a:prstGeom>
          <a:noFill/>
          <a:ln>
            <a:noFill/>
          </a:ln>
        </p:spPr>
      </p:pic>
      <p:sp>
        <p:nvSpPr>
          <p:cNvPr id="542" name="Google Shape;542;p52"/>
          <p:cNvSpPr txBox="1"/>
          <p:nvPr>
            <p:ph idx="1" type="body"/>
          </p:nvPr>
        </p:nvSpPr>
        <p:spPr>
          <a:xfrm>
            <a:off x="5792875" y="1511125"/>
            <a:ext cx="3000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latin typeface="Georgia"/>
                <a:ea typeface="Georgia"/>
                <a:cs typeface="Georgia"/>
                <a:sym typeface="Georgia"/>
              </a:rPr>
              <a:t>Previous </a:t>
            </a:r>
            <a:r>
              <a:rPr lang="en" sz="1600">
                <a:latin typeface="Georgia"/>
                <a:ea typeface="Georgia"/>
                <a:cs typeface="Georgia"/>
                <a:sym typeface="Georgia"/>
              </a:rPr>
              <a:t>method for observation of membrane potentials</a:t>
            </a:r>
            <a:endParaRPr sz="1600">
              <a:latin typeface="Georgia"/>
              <a:ea typeface="Georgia"/>
              <a:cs typeface="Georgia"/>
              <a:sym typeface="Georgia"/>
            </a:endParaRPr>
          </a:p>
          <a:p>
            <a:pPr indent="0" lvl="0" marL="0" rtl="0" algn="l">
              <a:spcBef>
                <a:spcPts val="1200"/>
              </a:spcBef>
              <a:spcAft>
                <a:spcPts val="0"/>
              </a:spcAft>
              <a:buNone/>
            </a:pPr>
            <a:r>
              <a:rPr lang="en" sz="1600">
                <a:latin typeface="Georgia"/>
                <a:ea typeface="Georgia"/>
                <a:cs typeface="Georgia"/>
                <a:sym typeface="Georgia"/>
              </a:rPr>
              <a:t>Small piercing in membrane</a:t>
            </a:r>
            <a:endParaRPr sz="1600">
              <a:latin typeface="Georgia"/>
              <a:ea typeface="Georgia"/>
              <a:cs typeface="Georgia"/>
              <a:sym typeface="Georgia"/>
            </a:endParaRPr>
          </a:p>
          <a:p>
            <a:pPr indent="0" lvl="0" marL="0" rtl="0" algn="l">
              <a:spcBef>
                <a:spcPts val="1200"/>
              </a:spcBef>
              <a:spcAft>
                <a:spcPts val="0"/>
              </a:spcAft>
              <a:buNone/>
            </a:pPr>
            <a:r>
              <a:rPr lang="en" sz="1600">
                <a:latin typeface="Georgia"/>
                <a:ea typeface="Georgia"/>
                <a:cs typeface="Georgia"/>
                <a:sym typeface="Georgia"/>
              </a:rPr>
              <a:t>Utilized electrical circuitry to </a:t>
            </a:r>
            <a:r>
              <a:rPr lang="en" sz="1600">
                <a:latin typeface="Georgia"/>
                <a:ea typeface="Georgia"/>
                <a:cs typeface="Georgia"/>
                <a:sym typeface="Georgia"/>
              </a:rPr>
              <a:t>measure</a:t>
            </a:r>
            <a:r>
              <a:rPr lang="en" sz="1600">
                <a:latin typeface="Georgia"/>
                <a:ea typeface="Georgia"/>
                <a:cs typeface="Georgia"/>
                <a:sym typeface="Georgia"/>
              </a:rPr>
              <a:t> amplified, readable voltage</a:t>
            </a:r>
            <a:endParaRPr sz="1600">
              <a:latin typeface="Georgia"/>
              <a:ea typeface="Georgia"/>
              <a:cs typeface="Georgia"/>
              <a:sym typeface="Georgia"/>
            </a:endParaRPr>
          </a:p>
          <a:p>
            <a:pPr indent="0" lvl="0" marL="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6" name="Shape 546"/>
        <p:cNvGrpSpPr/>
        <p:nvPr/>
      </p:nvGrpSpPr>
      <p:grpSpPr>
        <a:xfrm>
          <a:off x="0" y="0"/>
          <a:ext cx="0" cy="0"/>
          <a:chOff x="0" y="0"/>
          <a:chExt cx="0" cy="0"/>
        </a:xfrm>
      </p:grpSpPr>
      <p:pic>
        <p:nvPicPr>
          <p:cNvPr id="547" name="Google Shape;547;p53"/>
          <p:cNvPicPr preferRelativeResize="0"/>
          <p:nvPr/>
        </p:nvPicPr>
        <p:blipFill>
          <a:blip r:embed="rId3">
            <a:alphaModFix/>
          </a:blip>
          <a:stretch>
            <a:fillRect/>
          </a:stretch>
        </p:blipFill>
        <p:spPr>
          <a:xfrm rot="5400000">
            <a:off x="6290363" y="1321363"/>
            <a:ext cx="4172075" cy="2907450"/>
          </a:xfrm>
          <a:prstGeom prst="rect">
            <a:avLst/>
          </a:prstGeom>
          <a:noFill/>
          <a:ln>
            <a:noFill/>
          </a:ln>
        </p:spPr>
      </p:pic>
      <p:sp>
        <p:nvSpPr>
          <p:cNvPr id="548" name="Google Shape;548;p53"/>
          <p:cNvSpPr txBox="1"/>
          <p:nvPr>
            <p:ph type="title"/>
          </p:nvPr>
        </p:nvSpPr>
        <p:spPr>
          <a:xfrm>
            <a:off x="311700" y="239375"/>
            <a:ext cx="603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Outline</a:t>
            </a:r>
            <a:endParaRPr>
              <a:solidFill>
                <a:srgbClr val="1155CC"/>
              </a:solidFill>
              <a:latin typeface="Georgia"/>
              <a:ea typeface="Georgia"/>
              <a:cs typeface="Georgia"/>
              <a:sym typeface="Georgia"/>
            </a:endParaRPr>
          </a:p>
        </p:txBody>
      </p:sp>
      <p:sp>
        <p:nvSpPr>
          <p:cNvPr id="549" name="Google Shape;549;p53"/>
          <p:cNvSpPr txBox="1"/>
          <p:nvPr>
            <p:ph idx="1" type="body"/>
          </p:nvPr>
        </p:nvSpPr>
        <p:spPr>
          <a:xfrm>
            <a:off x="311700" y="863550"/>
            <a:ext cx="7848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Objective:</a:t>
            </a:r>
            <a:r>
              <a:rPr lang="en" sz="1600">
                <a:latin typeface="Georgia"/>
                <a:ea typeface="Georgia"/>
                <a:cs typeface="Georgia"/>
                <a:sym typeface="Georgia"/>
              </a:rPr>
              <a:t> validate an integrative microscopy system to better interrogate coupled electrical and mechanical behaviors of neurons and cancer cells</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Method:</a:t>
            </a:r>
            <a:r>
              <a:rPr lang="en" sz="1600">
                <a:latin typeface="Georgia"/>
                <a:ea typeface="Georgia"/>
                <a:cs typeface="Georgia"/>
                <a:sym typeface="Georgia"/>
              </a:rPr>
              <a:t> All-optical electro-mechano-physiological interrogation system</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Experimental results:</a:t>
            </a:r>
            <a:r>
              <a:rPr lang="en" sz="1600">
                <a:latin typeface="Georgia"/>
                <a:ea typeface="Georgia"/>
                <a:cs typeface="Georgia"/>
                <a:sym typeface="Georgia"/>
              </a:rPr>
              <a:t> Neuron spikes and cancer cell calcium signaling</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Applications:</a:t>
            </a:r>
            <a:r>
              <a:rPr lang="en" sz="1600">
                <a:latin typeface="Georgia"/>
                <a:ea typeface="Georgia"/>
                <a:cs typeface="Georgia"/>
                <a:sym typeface="Georgia"/>
              </a:rPr>
              <a:t> Direct link between behavior and functionality, treatment progression in neurodegenerative diseases and tumorigenesis</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Previous methods:</a:t>
            </a:r>
            <a:r>
              <a:rPr lang="en" sz="1600">
                <a:latin typeface="Georgia"/>
                <a:ea typeface="Georgia"/>
                <a:cs typeface="Georgia"/>
                <a:sym typeface="Georgia"/>
              </a:rPr>
              <a:t> the patch-clamp</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Experimental Design:</a:t>
            </a:r>
            <a:r>
              <a:rPr lang="en" sz="1600">
                <a:latin typeface="Georgia"/>
                <a:ea typeface="Georgia"/>
                <a:cs typeface="Georgia"/>
                <a:sym typeface="Georgia"/>
              </a:rPr>
              <a:t> GEPs, signal creation, selective illumination, optical paths</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Future Direction:</a:t>
            </a:r>
            <a:r>
              <a:rPr lang="en" sz="1600">
                <a:latin typeface="Georgia"/>
                <a:ea typeface="Georgia"/>
                <a:cs typeface="Georgia"/>
                <a:sym typeface="Georgia"/>
              </a:rPr>
              <a:t> </a:t>
            </a:r>
            <a:r>
              <a:rPr i="1" lang="en" sz="1600">
                <a:latin typeface="Georgia"/>
                <a:ea typeface="Georgia"/>
                <a:cs typeface="Georgia"/>
                <a:sym typeface="Georgia"/>
              </a:rPr>
              <a:t>in vivo</a:t>
            </a:r>
            <a:r>
              <a:rPr lang="en" sz="1600">
                <a:latin typeface="Georgia"/>
                <a:ea typeface="Georgia"/>
                <a:cs typeface="Georgia"/>
                <a:sym typeface="Georgia"/>
              </a:rPr>
              <a:t> study of zebrafish neural activity</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References</a:t>
            </a:r>
            <a:endParaRPr b="1"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Questions</a:t>
            </a:r>
            <a:endParaRPr b="1" sz="1600">
              <a:latin typeface="Georgia"/>
              <a:ea typeface="Georgia"/>
              <a:cs typeface="Georgia"/>
              <a:sym typeface="Georgi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3" name="Shape 553"/>
        <p:cNvGrpSpPr/>
        <p:nvPr/>
      </p:nvGrpSpPr>
      <p:grpSpPr>
        <a:xfrm>
          <a:off x="0" y="0"/>
          <a:ext cx="0" cy="0"/>
          <a:chOff x="0" y="0"/>
          <a:chExt cx="0" cy="0"/>
        </a:xfrm>
      </p:grpSpPr>
      <p:pic>
        <p:nvPicPr>
          <p:cNvPr id="554" name="Google Shape;554;p54"/>
          <p:cNvPicPr preferRelativeResize="0"/>
          <p:nvPr/>
        </p:nvPicPr>
        <p:blipFill>
          <a:blip r:embed="rId3">
            <a:alphaModFix/>
          </a:blip>
          <a:stretch>
            <a:fillRect/>
          </a:stretch>
        </p:blipFill>
        <p:spPr>
          <a:xfrm rot="5400000">
            <a:off x="6290363" y="1321363"/>
            <a:ext cx="4172075" cy="2907450"/>
          </a:xfrm>
          <a:prstGeom prst="rect">
            <a:avLst/>
          </a:prstGeom>
          <a:noFill/>
          <a:ln>
            <a:noFill/>
          </a:ln>
        </p:spPr>
      </p:pic>
      <p:sp>
        <p:nvSpPr>
          <p:cNvPr id="555" name="Google Shape;555;p54"/>
          <p:cNvSpPr txBox="1"/>
          <p:nvPr>
            <p:ph type="title"/>
          </p:nvPr>
        </p:nvSpPr>
        <p:spPr>
          <a:xfrm>
            <a:off x="311700" y="239375"/>
            <a:ext cx="603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Outline</a:t>
            </a:r>
            <a:endParaRPr>
              <a:solidFill>
                <a:srgbClr val="1155CC"/>
              </a:solidFill>
              <a:latin typeface="Georgia"/>
              <a:ea typeface="Georgia"/>
              <a:cs typeface="Georgia"/>
              <a:sym typeface="Georgia"/>
            </a:endParaRPr>
          </a:p>
        </p:txBody>
      </p:sp>
      <p:sp>
        <p:nvSpPr>
          <p:cNvPr id="556" name="Google Shape;556;p54"/>
          <p:cNvSpPr txBox="1"/>
          <p:nvPr>
            <p:ph idx="1" type="body"/>
          </p:nvPr>
        </p:nvSpPr>
        <p:spPr>
          <a:xfrm>
            <a:off x="311700" y="863550"/>
            <a:ext cx="7848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Objective:</a:t>
            </a:r>
            <a:r>
              <a:rPr lang="en" sz="1600">
                <a:solidFill>
                  <a:srgbClr val="D9D9D9"/>
                </a:solidFill>
                <a:latin typeface="Georgia"/>
                <a:ea typeface="Georgia"/>
                <a:cs typeface="Georgia"/>
                <a:sym typeface="Georgia"/>
              </a:rPr>
              <a:t> validate an integrative microscopy system to better interrogate coupled electrical and mechanical behaviors of neurons and cancer cells</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Method:</a:t>
            </a:r>
            <a:r>
              <a:rPr lang="en" sz="1600">
                <a:solidFill>
                  <a:srgbClr val="D9D9D9"/>
                </a:solidFill>
                <a:latin typeface="Georgia"/>
                <a:ea typeface="Georgia"/>
                <a:cs typeface="Georgia"/>
                <a:sym typeface="Georgia"/>
              </a:rPr>
              <a:t> All-optical electro-mechano-physiological interrogation system</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Experimental results:</a:t>
            </a:r>
            <a:r>
              <a:rPr lang="en" sz="1600">
                <a:solidFill>
                  <a:srgbClr val="D9D9D9"/>
                </a:solidFill>
                <a:latin typeface="Georgia"/>
                <a:ea typeface="Georgia"/>
                <a:cs typeface="Georgia"/>
                <a:sym typeface="Georgia"/>
              </a:rPr>
              <a:t> Neuron spikes and cancer cell calcium signaling</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Applications:</a:t>
            </a:r>
            <a:r>
              <a:rPr lang="en" sz="1600">
                <a:solidFill>
                  <a:srgbClr val="D9D9D9"/>
                </a:solidFill>
                <a:latin typeface="Georgia"/>
                <a:ea typeface="Georgia"/>
                <a:cs typeface="Georgia"/>
                <a:sym typeface="Georgia"/>
              </a:rPr>
              <a:t> Direct link between behavior and functionality, treatment progression in neurodegenerative diseases and tumorigenesis</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Previous methods:</a:t>
            </a:r>
            <a:r>
              <a:rPr lang="en" sz="1600">
                <a:solidFill>
                  <a:srgbClr val="D9D9D9"/>
                </a:solidFill>
                <a:latin typeface="Georgia"/>
                <a:ea typeface="Georgia"/>
                <a:cs typeface="Georgia"/>
                <a:sym typeface="Georgia"/>
              </a:rPr>
              <a:t> the patch-clamp</a:t>
            </a:r>
            <a:endParaRPr sz="1600">
              <a:solidFill>
                <a:srgbClr val="D9D9D9"/>
              </a:solidFill>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Experimental Design:</a:t>
            </a:r>
            <a:r>
              <a:rPr lang="en" sz="1600">
                <a:latin typeface="Georgia"/>
                <a:ea typeface="Georgia"/>
                <a:cs typeface="Georgia"/>
                <a:sym typeface="Georgia"/>
              </a:rPr>
              <a:t> GEPs, signal creation, selective illumination, optical paths</a:t>
            </a:r>
            <a:endParaRPr sz="1600">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Future Direction:</a:t>
            </a:r>
            <a:r>
              <a:rPr lang="en" sz="1600">
                <a:solidFill>
                  <a:srgbClr val="D9D9D9"/>
                </a:solidFill>
                <a:latin typeface="Georgia"/>
                <a:ea typeface="Georgia"/>
                <a:cs typeface="Georgia"/>
                <a:sym typeface="Georgia"/>
              </a:rPr>
              <a:t> </a:t>
            </a:r>
            <a:r>
              <a:rPr i="1" lang="en" sz="1600">
                <a:solidFill>
                  <a:srgbClr val="D9D9D9"/>
                </a:solidFill>
                <a:latin typeface="Georgia"/>
                <a:ea typeface="Georgia"/>
                <a:cs typeface="Georgia"/>
                <a:sym typeface="Georgia"/>
              </a:rPr>
              <a:t>in vivo</a:t>
            </a:r>
            <a:r>
              <a:rPr lang="en" sz="1600">
                <a:solidFill>
                  <a:srgbClr val="D9D9D9"/>
                </a:solidFill>
                <a:latin typeface="Georgia"/>
                <a:ea typeface="Georgia"/>
                <a:cs typeface="Georgia"/>
                <a:sym typeface="Georgia"/>
              </a:rPr>
              <a:t> study of zebrafish neural activity</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References</a:t>
            </a:r>
            <a:endParaRPr b="1"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Questions</a:t>
            </a:r>
            <a:endParaRPr b="1" sz="1600">
              <a:solidFill>
                <a:srgbClr val="D9D9D9"/>
              </a:solidFill>
              <a:latin typeface="Georgia"/>
              <a:ea typeface="Georgia"/>
              <a:cs typeface="Georgia"/>
              <a:sym typeface="Georgi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5"/>
          <p:cNvSpPr txBox="1"/>
          <p:nvPr>
            <p:ph type="title"/>
          </p:nvPr>
        </p:nvSpPr>
        <p:spPr>
          <a:xfrm>
            <a:off x="311700" y="6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Genetically Engineered </a:t>
            </a:r>
            <a:r>
              <a:rPr lang="en">
                <a:solidFill>
                  <a:srgbClr val="1155CC"/>
                </a:solidFill>
                <a:latin typeface="Georgia"/>
                <a:ea typeface="Georgia"/>
                <a:cs typeface="Georgia"/>
                <a:sym typeface="Georgia"/>
              </a:rPr>
              <a:t>Protei</a:t>
            </a:r>
            <a:r>
              <a:rPr lang="en" sz="2750">
                <a:solidFill>
                  <a:srgbClr val="1155CC"/>
                </a:solidFill>
                <a:latin typeface="Georgia"/>
                <a:ea typeface="Georgia"/>
                <a:cs typeface="Georgia"/>
                <a:sym typeface="Georgia"/>
              </a:rPr>
              <a:t>ns - </a:t>
            </a:r>
            <a:r>
              <a:rPr lang="en" sz="2750">
                <a:solidFill>
                  <a:srgbClr val="FF0000"/>
                </a:solidFill>
                <a:latin typeface="Georgia"/>
                <a:ea typeface="Georgia"/>
                <a:cs typeface="Georgia"/>
                <a:sym typeface="Georgia"/>
              </a:rPr>
              <a:t>QuasArX </a:t>
            </a:r>
            <a:endParaRPr sz="2750">
              <a:solidFill>
                <a:srgbClr val="FF0000"/>
              </a:solidFill>
              <a:latin typeface="Georgia"/>
              <a:ea typeface="Georgia"/>
              <a:cs typeface="Georgia"/>
              <a:sym typeface="Georgia"/>
            </a:endParaRPr>
          </a:p>
        </p:txBody>
      </p:sp>
      <p:sp>
        <p:nvSpPr>
          <p:cNvPr id="562" name="Google Shape;562;p55"/>
          <p:cNvSpPr txBox="1"/>
          <p:nvPr>
            <p:ph idx="1" type="body"/>
          </p:nvPr>
        </p:nvSpPr>
        <p:spPr>
          <a:xfrm>
            <a:off x="5366200" y="1498125"/>
            <a:ext cx="38439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b="1" lang="en">
                <a:latin typeface="Georgia"/>
                <a:ea typeface="Georgia"/>
                <a:cs typeface="Georgia"/>
                <a:sym typeface="Georgia"/>
              </a:rPr>
              <a:t>QuasArX</a:t>
            </a:r>
            <a:r>
              <a:rPr lang="en">
                <a:latin typeface="Georgia"/>
                <a:ea typeface="Georgia"/>
                <a:cs typeface="Georgia"/>
                <a:sym typeface="Georgia"/>
              </a:rPr>
              <a:t> is a red-light excitable </a:t>
            </a:r>
            <a:r>
              <a:rPr lang="en">
                <a:latin typeface="Georgia"/>
                <a:ea typeface="Georgia"/>
                <a:cs typeface="Georgia"/>
                <a:sym typeface="Georgia"/>
              </a:rPr>
              <a:t>archaerhodopsin</a:t>
            </a:r>
            <a:r>
              <a:rPr lang="en">
                <a:latin typeface="Georgia"/>
                <a:ea typeface="Georgia"/>
                <a:cs typeface="Georgia"/>
                <a:sym typeface="Georgia"/>
              </a:rPr>
              <a:t> that monitors voltage activity through changes in </a:t>
            </a:r>
            <a:r>
              <a:rPr lang="en">
                <a:latin typeface="Georgia"/>
                <a:ea typeface="Georgia"/>
                <a:cs typeface="Georgia"/>
                <a:sym typeface="Georgia"/>
              </a:rPr>
              <a:t>fluorescence</a:t>
            </a:r>
            <a:r>
              <a:rPr lang="en">
                <a:latin typeface="Georgia"/>
                <a:ea typeface="Georgia"/>
                <a:cs typeface="Georgia"/>
                <a:sym typeface="Georgia"/>
              </a:rPr>
              <a:t> intensity.</a:t>
            </a:r>
            <a:endParaRPr>
              <a:latin typeface="Georgia"/>
              <a:ea typeface="Georgia"/>
              <a:cs typeface="Georgia"/>
              <a:sym typeface="Georgia"/>
            </a:endParaRPr>
          </a:p>
          <a:p>
            <a:pPr indent="0" lvl="0" marL="457200" rtl="0" algn="l">
              <a:spcBef>
                <a:spcPts val="1200"/>
              </a:spcBef>
              <a:spcAft>
                <a:spcPts val="1200"/>
              </a:spcAft>
              <a:buNone/>
            </a:pPr>
            <a:r>
              <a:t/>
            </a:r>
            <a:endParaRPr b="1">
              <a:latin typeface="Georgia"/>
              <a:ea typeface="Georgia"/>
              <a:cs typeface="Georgia"/>
              <a:sym typeface="Georgia"/>
            </a:endParaRPr>
          </a:p>
        </p:txBody>
      </p:sp>
      <p:pic>
        <p:nvPicPr>
          <p:cNvPr id="563" name="Google Shape;563;p55"/>
          <p:cNvPicPr preferRelativeResize="0"/>
          <p:nvPr/>
        </p:nvPicPr>
        <p:blipFill>
          <a:blip r:embed="rId3">
            <a:alphaModFix/>
          </a:blip>
          <a:stretch>
            <a:fillRect/>
          </a:stretch>
        </p:blipFill>
        <p:spPr>
          <a:xfrm>
            <a:off x="493525" y="1100900"/>
            <a:ext cx="5000775" cy="3092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56"/>
          <p:cNvSpPr txBox="1"/>
          <p:nvPr>
            <p:ph type="title"/>
          </p:nvPr>
        </p:nvSpPr>
        <p:spPr>
          <a:xfrm>
            <a:off x="311700" y="77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rgbClr val="1155CC"/>
                </a:solidFill>
                <a:latin typeface="Georgia"/>
                <a:ea typeface="Georgia"/>
                <a:cs typeface="Georgia"/>
                <a:sym typeface="Georgia"/>
              </a:rPr>
              <a:t>Genetically Engineered Proteins - </a:t>
            </a:r>
            <a:r>
              <a:rPr lang="en">
                <a:solidFill>
                  <a:srgbClr val="FF0000"/>
                </a:solidFill>
                <a:latin typeface="Georgia"/>
                <a:ea typeface="Georgia"/>
                <a:cs typeface="Georgia"/>
                <a:sym typeface="Georgia"/>
              </a:rPr>
              <a:t>CheRiff</a:t>
            </a:r>
            <a:endParaRPr>
              <a:solidFill>
                <a:srgbClr val="FF0000"/>
              </a:solidFill>
              <a:latin typeface="Georgia"/>
              <a:ea typeface="Georgia"/>
              <a:cs typeface="Georgia"/>
              <a:sym typeface="Georgia"/>
            </a:endParaRPr>
          </a:p>
        </p:txBody>
      </p:sp>
      <p:sp>
        <p:nvSpPr>
          <p:cNvPr id="569" name="Google Shape;569;p56"/>
          <p:cNvSpPr txBox="1"/>
          <p:nvPr>
            <p:ph idx="1" type="body"/>
          </p:nvPr>
        </p:nvSpPr>
        <p:spPr>
          <a:xfrm>
            <a:off x="5501600" y="1727100"/>
            <a:ext cx="3111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latin typeface="Georgia"/>
                <a:ea typeface="Georgia"/>
                <a:cs typeface="Georgia"/>
                <a:sym typeface="Georgia"/>
              </a:rPr>
              <a:t>CheRiff</a:t>
            </a:r>
            <a:r>
              <a:rPr lang="en">
                <a:latin typeface="Georgia"/>
                <a:ea typeface="Georgia"/>
                <a:cs typeface="Georgia"/>
                <a:sym typeface="Georgia"/>
              </a:rPr>
              <a:t> is an ion channel that is blue-light sensitive. It stimulates action potentials by causing depolarizations. </a:t>
            </a:r>
            <a:endParaRPr>
              <a:latin typeface="Georgia"/>
              <a:ea typeface="Georgia"/>
              <a:cs typeface="Georgia"/>
              <a:sym typeface="Georgia"/>
            </a:endParaRPr>
          </a:p>
        </p:txBody>
      </p:sp>
      <p:pic>
        <p:nvPicPr>
          <p:cNvPr id="570" name="Google Shape;570;p56"/>
          <p:cNvPicPr preferRelativeResize="0"/>
          <p:nvPr/>
        </p:nvPicPr>
        <p:blipFill>
          <a:blip r:embed="rId3">
            <a:alphaModFix/>
          </a:blip>
          <a:stretch>
            <a:fillRect/>
          </a:stretch>
        </p:blipFill>
        <p:spPr>
          <a:xfrm>
            <a:off x="420575" y="1225075"/>
            <a:ext cx="4415270" cy="3416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57"/>
          <p:cNvPicPr preferRelativeResize="0"/>
          <p:nvPr/>
        </p:nvPicPr>
        <p:blipFill>
          <a:blip r:embed="rId3">
            <a:alphaModFix/>
          </a:blip>
          <a:stretch>
            <a:fillRect/>
          </a:stretch>
        </p:blipFill>
        <p:spPr>
          <a:xfrm>
            <a:off x="374575" y="1190475"/>
            <a:ext cx="5926800" cy="2942900"/>
          </a:xfrm>
          <a:prstGeom prst="rect">
            <a:avLst/>
          </a:prstGeom>
          <a:noFill/>
          <a:ln>
            <a:noFill/>
          </a:ln>
        </p:spPr>
      </p:pic>
      <p:sp>
        <p:nvSpPr>
          <p:cNvPr id="576" name="Google Shape;576;p57"/>
          <p:cNvSpPr txBox="1"/>
          <p:nvPr>
            <p:ph type="title"/>
          </p:nvPr>
        </p:nvSpPr>
        <p:spPr>
          <a:xfrm>
            <a:off x="311700" y="8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0000"/>
              <a:buFont typeface="Arial"/>
              <a:buNone/>
            </a:pPr>
            <a:r>
              <a:rPr lang="en">
                <a:solidFill>
                  <a:srgbClr val="1155CC"/>
                </a:solidFill>
                <a:latin typeface="Georgia"/>
                <a:ea typeface="Georgia"/>
                <a:cs typeface="Georgia"/>
                <a:sym typeface="Georgia"/>
              </a:rPr>
              <a:t>Genetically Engineered </a:t>
            </a:r>
            <a:r>
              <a:rPr lang="en" sz="2750">
                <a:solidFill>
                  <a:srgbClr val="1155CC"/>
                </a:solidFill>
                <a:latin typeface="Georgia"/>
                <a:ea typeface="Georgia"/>
                <a:cs typeface="Georgia"/>
                <a:sym typeface="Georgia"/>
              </a:rPr>
              <a:t>Proteins - </a:t>
            </a:r>
            <a:r>
              <a:rPr lang="en" sz="2750">
                <a:solidFill>
                  <a:srgbClr val="FF0000"/>
                </a:solidFill>
                <a:latin typeface="Georgia"/>
                <a:ea typeface="Georgia"/>
                <a:cs typeface="Georgia"/>
                <a:sym typeface="Georgia"/>
              </a:rPr>
              <a:t>GCaMP5G</a:t>
            </a:r>
            <a:endParaRPr sz="2750">
              <a:solidFill>
                <a:srgbClr val="FF0000"/>
              </a:solidFill>
              <a:latin typeface="Georgia"/>
              <a:ea typeface="Georgia"/>
              <a:cs typeface="Georgia"/>
              <a:sym typeface="Georgia"/>
            </a:endParaRPr>
          </a:p>
        </p:txBody>
      </p:sp>
      <p:sp>
        <p:nvSpPr>
          <p:cNvPr id="577" name="Google Shape;577;p57"/>
          <p:cNvSpPr txBox="1"/>
          <p:nvPr/>
        </p:nvSpPr>
        <p:spPr>
          <a:xfrm>
            <a:off x="6301375" y="1190475"/>
            <a:ext cx="2706900" cy="37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Georgia"/>
                <a:ea typeface="Georgia"/>
                <a:cs typeface="Georgia"/>
                <a:sym typeface="Georgia"/>
              </a:rPr>
              <a:t>GCaMP5G</a:t>
            </a:r>
            <a:r>
              <a:rPr lang="en" sz="1800">
                <a:latin typeface="Georgia"/>
                <a:ea typeface="Georgia"/>
                <a:cs typeface="Georgia"/>
                <a:sym typeface="Georgia"/>
              </a:rPr>
              <a:t>: genetically encoded calcium indicator with blue excitation and green </a:t>
            </a:r>
            <a:r>
              <a:rPr lang="en" sz="1800">
                <a:latin typeface="Georgia"/>
                <a:ea typeface="Georgia"/>
                <a:cs typeface="Georgia"/>
                <a:sym typeface="Georgia"/>
              </a:rPr>
              <a:t>emission</a:t>
            </a:r>
            <a:r>
              <a:rPr lang="en" sz="1800">
                <a:latin typeface="Georgia"/>
                <a:ea typeface="Georgia"/>
                <a:cs typeface="Georgia"/>
                <a:sym typeface="Georgia"/>
              </a:rPr>
              <a:t> </a:t>
            </a:r>
            <a:endParaRPr sz="1800">
              <a:latin typeface="Georgia"/>
              <a:ea typeface="Georgia"/>
              <a:cs typeface="Georgia"/>
              <a:sym typeface="Georgia"/>
            </a:endParaRPr>
          </a:p>
          <a:p>
            <a:pPr indent="0" lvl="0" marL="0" rtl="0" algn="l">
              <a:spcBef>
                <a:spcPts val="0"/>
              </a:spcBef>
              <a:spcAft>
                <a:spcPts val="0"/>
              </a:spcAft>
              <a:buNone/>
            </a:pPr>
            <a:r>
              <a:t/>
            </a:r>
            <a:endParaRPr sz="1800">
              <a:latin typeface="Georgia"/>
              <a:ea typeface="Georgia"/>
              <a:cs typeface="Georgia"/>
              <a:sym typeface="Georgia"/>
            </a:endParaRPr>
          </a:p>
          <a:p>
            <a:pPr indent="0" lvl="0" marL="0" rtl="0" algn="l">
              <a:spcBef>
                <a:spcPts val="0"/>
              </a:spcBef>
              <a:spcAft>
                <a:spcPts val="0"/>
              </a:spcAft>
              <a:buNone/>
            </a:pPr>
            <a:r>
              <a:rPr lang="en" sz="1800">
                <a:latin typeface="Georgia"/>
                <a:ea typeface="Georgia"/>
                <a:cs typeface="Georgia"/>
                <a:sym typeface="Georgia"/>
              </a:rPr>
              <a:t>Can fluorescently visualize and collect data on calcium signaling in HCT-8 cells</a:t>
            </a:r>
            <a:endParaRPr sz="1800">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l">
              <a:lnSpc>
                <a:spcPct val="115000"/>
              </a:lnSpc>
              <a:spcBef>
                <a:spcPts val="0"/>
              </a:spcBef>
              <a:spcAft>
                <a:spcPts val="0"/>
              </a:spcAft>
              <a:buNone/>
            </a:pPr>
            <a:r>
              <a:t/>
            </a:r>
            <a:endParaRPr>
              <a:latin typeface="Georgia"/>
              <a:ea typeface="Georgia"/>
              <a:cs typeface="Georgia"/>
              <a:sym typeface="Georgia"/>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1"/>
          <p:cNvSpPr txBox="1"/>
          <p:nvPr>
            <p:ph type="title"/>
          </p:nvPr>
        </p:nvSpPr>
        <p:spPr>
          <a:xfrm>
            <a:off x="102575" y="-34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Acknowledgements</a:t>
            </a:r>
            <a:endParaRPr>
              <a:solidFill>
                <a:srgbClr val="1155CC"/>
              </a:solidFill>
              <a:latin typeface="Georgia"/>
              <a:ea typeface="Georgia"/>
              <a:cs typeface="Georgia"/>
              <a:sym typeface="Georgia"/>
            </a:endParaRPr>
          </a:p>
        </p:txBody>
      </p:sp>
      <p:sp>
        <p:nvSpPr>
          <p:cNvPr id="370" name="Google Shape;370;p31"/>
          <p:cNvSpPr txBox="1"/>
          <p:nvPr>
            <p:ph idx="1" type="body"/>
          </p:nvPr>
        </p:nvSpPr>
        <p:spPr>
          <a:xfrm>
            <a:off x="139500" y="2757175"/>
            <a:ext cx="8865000" cy="3582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latin typeface="Georgia"/>
                <a:ea typeface="Georgia"/>
                <a:cs typeface="Georgia"/>
                <a:sym typeface="Georgia"/>
              </a:rPr>
              <a:t>We sincerely appreciate the generous helps from and intellectual discussions with: Dr. Carlos Rinaldi-Ramos (ChE), Dr. John Wingard (UFHCC), Dr. Jonathan Licht (UFHCC), Dr. Rolf Renne (UFHCC), Dr. Thomas George (UFHCC), Dr. Paul Okunieff (UFHCC), Dr. Scott Banks (MAE), Dr. Ghatu Subhash (MAE), Dr. Malisa Sarntinoranont (MAE), Dr. Jing Pan (MAE), Dr. Yong Huang (MAE),  Dr. Jacob N. Chung (MAE), Dr. Nam-Ho Kim (MAE), Dr. Ting Dong (MAE), Dr. Matthew Traum (MAE), Dr. David Hahn (Univ. of Arizona), Dr. Josephine Allen (MSE), Dr. Yenisel Cruz Almedida (Pain Science), Dr. Roger Fillingim (Clinical Pain), Dr. Yuqing Li (Neuroscience), Dr. Andrew Maurer (Neuroscience), Dr. Blanka Sharma (BME), Dr. John Neubert (Orthodontics), Dr. Ji-Hyun Lee (Biostatistics), Dr. Gila Brent (NIMET), and Dr. Jessie  L-S Au (Optimum Therapeutics). ​</a:t>
            </a:r>
            <a:endParaRPr sz="2100">
              <a:latin typeface="Georgia"/>
              <a:ea typeface="Georgia"/>
              <a:cs typeface="Georgia"/>
              <a:sym typeface="Georgia"/>
            </a:endParaRPr>
          </a:p>
        </p:txBody>
      </p:sp>
      <p:pic>
        <p:nvPicPr>
          <p:cNvPr id="371" name="Google Shape;371;p31"/>
          <p:cNvPicPr preferRelativeResize="0"/>
          <p:nvPr/>
        </p:nvPicPr>
        <p:blipFill rotWithShape="1">
          <a:blip r:embed="rId4">
            <a:alphaModFix/>
          </a:blip>
          <a:srcRect b="0" l="0" r="4743" t="1864"/>
          <a:stretch/>
        </p:blipFill>
        <p:spPr>
          <a:xfrm>
            <a:off x="139475" y="653858"/>
            <a:ext cx="1087617" cy="1411670"/>
          </a:xfrm>
          <a:prstGeom prst="rect">
            <a:avLst/>
          </a:prstGeom>
          <a:noFill/>
          <a:ln>
            <a:noFill/>
          </a:ln>
        </p:spPr>
      </p:pic>
      <p:sp>
        <p:nvSpPr>
          <p:cNvPr id="372" name="Google Shape;372;p31"/>
          <p:cNvSpPr txBox="1"/>
          <p:nvPr/>
        </p:nvSpPr>
        <p:spPr>
          <a:xfrm>
            <a:off x="164425" y="2114075"/>
            <a:ext cx="9879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Clr>
                <a:schemeClr val="dk1"/>
              </a:buClr>
              <a:buSzPts val="1100"/>
              <a:buFont typeface="Arial"/>
              <a:buNone/>
            </a:pPr>
            <a:r>
              <a:rPr b="1" lang="en" sz="1200">
                <a:solidFill>
                  <a:srgbClr val="4A86E8"/>
                </a:solidFill>
                <a:latin typeface="Times New Roman"/>
                <a:ea typeface="Times New Roman"/>
                <a:cs typeface="Times New Roman"/>
                <a:sym typeface="Times New Roman"/>
              </a:rPr>
              <a:t>Dr. Warren Dixon</a:t>
            </a:r>
            <a:endParaRPr b="1" sz="1200">
              <a:solidFill>
                <a:srgbClr val="4A86E8"/>
              </a:solidFill>
              <a:latin typeface="Times New Roman"/>
              <a:ea typeface="Times New Roman"/>
              <a:cs typeface="Times New Roman"/>
              <a:sym typeface="Times New Roman"/>
            </a:endParaRPr>
          </a:p>
        </p:txBody>
      </p:sp>
      <p:pic>
        <p:nvPicPr>
          <p:cNvPr id="373" name="Google Shape;373;p31"/>
          <p:cNvPicPr preferRelativeResize="0"/>
          <p:nvPr/>
        </p:nvPicPr>
        <p:blipFill rotWithShape="1">
          <a:blip r:embed="rId5">
            <a:alphaModFix/>
          </a:blip>
          <a:srcRect b="7944" l="6657" r="6649" t="0"/>
          <a:stretch/>
        </p:blipFill>
        <p:spPr>
          <a:xfrm>
            <a:off x="5809994" y="678235"/>
            <a:ext cx="987971" cy="1387433"/>
          </a:xfrm>
          <a:prstGeom prst="rect">
            <a:avLst/>
          </a:prstGeom>
          <a:noFill/>
          <a:ln>
            <a:noFill/>
          </a:ln>
        </p:spPr>
      </p:pic>
      <p:sp>
        <p:nvSpPr>
          <p:cNvPr id="374" name="Google Shape;374;p31"/>
          <p:cNvSpPr txBox="1"/>
          <p:nvPr/>
        </p:nvSpPr>
        <p:spPr>
          <a:xfrm>
            <a:off x="5870663" y="2126913"/>
            <a:ext cx="8169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Clr>
                <a:schemeClr val="dk1"/>
              </a:buClr>
              <a:buSzPts val="1100"/>
              <a:buFont typeface="Arial"/>
              <a:buNone/>
            </a:pPr>
            <a:r>
              <a:rPr b="1" lang="en" sz="1200">
                <a:solidFill>
                  <a:srgbClr val="3C78D8"/>
                </a:solidFill>
                <a:latin typeface="Times New Roman"/>
                <a:ea typeface="Times New Roman"/>
                <a:cs typeface="Times New Roman"/>
                <a:sym typeface="Times New Roman"/>
              </a:rPr>
              <a:t>Dr. Mark Sheplak</a:t>
            </a:r>
            <a:endParaRPr b="1" sz="1200">
              <a:solidFill>
                <a:srgbClr val="3C78D8"/>
              </a:solidFill>
              <a:latin typeface="Times New Roman"/>
              <a:ea typeface="Times New Roman"/>
              <a:cs typeface="Times New Roman"/>
              <a:sym typeface="Times New Roman"/>
            </a:endParaRPr>
          </a:p>
        </p:txBody>
      </p:sp>
      <p:pic>
        <p:nvPicPr>
          <p:cNvPr id="375" name="Google Shape;375;p31"/>
          <p:cNvPicPr preferRelativeResize="0"/>
          <p:nvPr/>
        </p:nvPicPr>
        <p:blipFill rotWithShape="1">
          <a:blip r:embed="rId6">
            <a:alphaModFix/>
          </a:blip>
          <a:srcRect b="932" l="16014" r="16014" t="932"/>
          <a:stretch/>
        </p:blipFill>
        <p:spPr>
          <a:xfrm>
            <a:off x="6913281" y="666146"/>
            <a:ext cx="987971" cy="1411638"/>
          </a:xfrm>
          <a:prstGeom prst="rect">
            <a:avLst/>
          </a:prstGeom>
          <a:noFill/>
          <a:ln>
            <a:noFill/>
          </a:ln>
        </p:spPr>
      </p:pic>
      <p:sp>
        <p:nvSpPr>
          <p:cNvPr id="376" name="Google Shape;376;p31"/>
          <p:cNvSpPr txBox="1"/>
          <p:nvPr/>
        </p:nvSpPr>
        <p:spPr>
          <a:xfrm>
            <a:off x="1349875" y="2114050"/>
            <a:ext cx="95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C78D8"/>
                </a:solidFill>
                <a:latin typeface="Times New Roman"/>
                <a:ea typeface="Times New Roman"/>
                <a:cs typeface="Times New Roman"/>
                <a:sym typeface="Times New Roman"/>
              </a:rPr>
              <a:t>Dr. Jack Judy</a:t>
            </a:r>
            <a:endParaRPr b="1" sz="1200">
              <a:solidFill>
                <a:srgbClr val="3C78D8"/>
              </a:solidFill>
              <a:latin typeface="Times New Roman"/>
              <a:ea typeface="Times New Roman"/>
              <a:cs typeface="Times New Roman"/>
              <a:sym typeface="Times New Roman"/>
            </a:endParaRPr>
          </a:p>
        </p:txBody>
      </p:sp>
      <p:pic>
        <p:nvPicPr>
          <p:cNvPr id="377" name="Google Shape;377;p31"/>
          <p:cNvPicPr preferRelativeResize="0"/>
          <p:nvPr/>
        </p:nvPicPr>
        <p:blipFill rotWithShape="1">
          <a:blip r:embed="rId7">
            <a:alphaModFix/>
          </a:blip>
          <a:srcRect b="10872" l="15751" r="16989" t="6693"/>
          <a:stretch/>
        </p:blipFill>
        <p:spPr>
          <a:xfrm>
            <a:off x="1327305" y="653866"/>
            <a:ext cx="1087617" cy="1411635"/>
          </a:xfrm>
          <a:prstGeom prst="rect">
            <a:avLst/>
          </a:prstGeom>
          <a:noFill/>
          <a:ln>
            <a:noFill/>
          </a:ln>
        </p:spPr>
      </p:pic>
      <p:sp>
        <p:nvSpPr>
          <p:cNvPr id="378" name="Google Shape;378;p31"/>
          <p:cNvSpPr txBox="1"/>
          <p:nvPr/>
        </p:nvSpPr>
        <p:spPr>
          <a:xfrm>
            <a:off x="4711913" y="2140675"/>
            <a:ext cx="1087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C78D8"/>
                </a:solidFill>
                <a:latin typeface="Times New Roman"/>
                <a:ea typeface="Times New Roman"/>
                <a:cs typeface="Times New Roman"/>
                <a:sym typeface="Times New Roman"/>
              </a:rPr>
              <a:t>Dr. </a:t>
            </a:r>
            <a:r>
              <a:rPr b="1" lang="en" sz="1200">
                <a:solidFill>
                  <a:srgbClr val="3C78D8"/>
                </a:solidFill>
                <a:latin typeface="Times New Roman"/>
                <a:ea typeface="Times New Roman"/>
                <a:cs typeface="Times New Roman"/>
                <a:sym typeface="Times New Roman"/>
              </a:rPr>
              <a:t>Robert </a:t>
            </a:r>
            <a:r>
              <a:rPr b="1" lang="en" sz="1200">
                <a:solidFill>
                  <a:srgbClr val="3C78D8"/>
                </a:solidFill>
                <a:latin typeface="Times New Roman"/>
                <a:ea typeface="Times New Roman"/>
                <a:cs typeface="Times New Roman"/>
                <a:sym typeface="Times New Roman"/>
              </a:rPr>
              <a:t>Caudle</a:t>
            </a:r>
            <a:endParaRPr b="1" sz="1200">
              <a:solidFill>
                <a:srgbClr val="3C78D8"/>
              </a:solidFill>
              <a:latin typeface="Times New Roman"/>
              <a:ea typeface="Times New Roman"/>
              <a:cs typeface="Times New Roman"/>
              <a:sym typeface="Times New Roman"/>
            </a:endParaRPr>
          </a:p>
        </p:txBody>
      </p:sp>
      <p:pic>
        <p:nvPicPr>
          <p:cNvPr id="379" name="Google Shape;379;p31"/>
          <p:cNvPicPr preferRelativeResize="0"/>
          <p:nvPr/>
        </p:nvPicPr>
        <p:blipFill rotWithShape="1">
          <a:blip r:embed="rId8">
            <a:alphaModFix/>
          </a:blip>
          <a:srcRect b="13005" l="5962" r="5962" t="0"/>
          <a:stretch/>
        </p:blipFill>
        <p:spPr>
          <a:xfrm>
            <a:off x="4736813" y="666123"/>
            <a:ext cx="957870" cy="1411669"/>
          </a:xfrm>
          <a:prstGeom prst="rect">
            <a:avLst/>
          </a:prstGeom>
          <a:noFill/>
          <a:ln>
            <a:noFill/>
          </a:ln>
        </p:spPr>
      </p:pic>
      <p:sp>
        <p:nvSpPr>
          <p:cNvPr id="380" name="Google Shape;380;p31"/>
          <p:cNvSpPr txBox="1"/>
          <p:nvPr/>
        </p:nvSpPr>
        <p:spPr>
          <a:xfrm>
            <a:off x="6903438" y="2147288"/>
            <a:ext cx="95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C78D8"/>
                </a:solidFill>
                <a:latin typeface="Times New Roman"/>
                <a:ea typeface="Times New Roman"/>
                <a:cs typeface="Times New Roman"/>
                <a:sym typeface="Times New Roman"/>
              </a:rPr>
              <a:t>Dr. Hugh</a:t>
            </a:r>
            <a:endParaRPr b="1" sz="1200">
              <a:solidFill>
                <a:srgbClr val="3C78D8"/>
              </a:solidFill>
              <a:latin typeface="Times New Roman"/>
              <a:ea typeface="Times New Roman"/>
              <a:cs typeface="Times New Roman"/>
              <a:sym typeface="Times New Roman"/>
            </a:endParaRPr>
          </a:p>
          <a:p>
            <a:pPr indent="0" lvl="0" marL="0" rtl="0" algn="ctr">
              <a:spcBef>
                <a:spcPts val="0"/>
              </a:spcBef>
              <a:spcAft>
                <a:spcPts val="0"/>
              </a:spcAft>
              <a:buNone/>
            </a:pPr>
            <a:r>
              <a:rPr b="1" lang="en" sz="1200">
                <a:solidFill>
                  <a:srgbClr val="3C78D8"/>
                </a:solidFill>
                <a:latin typeface="Times New Roman"/>
                <a:ea typeface="Times New Roman"/>
                <a:cs typeface="Times New Roman"/>
                <a:sym typeface="Times New Roman"/>
              </a:rPr>
              <a:t> Fan</a:t>
            </a:r>
            <a:endParaRPr b="1" sz="1200">
              <a:solidFill>
                <a:srgbClr val="3C78D8"/>
              </a:solidFill>
              <a:latin typeface="Times New Roman"/>
              <a:ea typeface="Times New Roman"/>
              <a:cs typeface="Times New Roman"/>
              <a:sym typeface="Times New Roman"/>
            </a:endParaRPr>
          </a:p>
        </p:txBody>
      </p:sp>
      <p:pic>
        <p:nvPicPr>
          <p:cNvPr id="381" name="Google Shape;381;p31"/>
          <p:cNvPicPr preferRelativeResize="0"/>
          <p:nvPr/>
        </p:nvPicPr>
        <p:blipFill rotWithShape="1">
          <a:blip r:embed="rId9">
            <a:alphaModFix/>
          </a:blip>
          <a:srcRect b="7132" l="14002" r="14002" t="7141"/>
          <a:stretch/>
        </p:blipFill>
        <p:spPr>
          <a:xfrm>
            <a:off x="8016555" y="649900"/>
            <a:ext cx="987971" cy="1422333"/>
          </a:xfrm>
          <a:prstGeom prst="rect">
            <a:avLst/>
          </a:prstGeom>
          <a:noFill/>
          <a:ln>
            <a:noFill/>
          </a:ln>
        </p:spPr>
      </p:pic>
      <p:sp>
        <p:nvSpPr>
          <p:cNvPr id="382" name="Google Shape;382;p31"/>
          <p:cNvSpPr txBox="1"/>
          <p:nvPr/>
        </p:nvSpPr>
        <p:spPr>
          <a:xfrm>
            <a:off x="7991675" y="2140700"/>
            <a:ext cx="98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C78D8"/>
                </a:solidFill>
                <a:latin typeface="Times New Roman"/>
                <a:ea typeface="Times New Roman"/>
                <a:cs typeface="Times New Roman"/>
                <a:sym typeface="Times New Roman"/>
              </a:rPr>
              <a:t>Dr. </a:t>
            </a:r>
            <a:r>
              <a:rPr b="1" lang="en" sz="1200">
                <a:solidFill>
                  <a:srgbClr val="3C78D8"/>
                </a:solidFill>
                <a:latin typeface="Times New Roman"/>
                <a:ea typeface="Times New Roman"/>
                <a:cs typeface="Times New Roman"/>
                <a:sym typeface="Times New Roman"/>
              </a:rPr>
              <a:t>Habibeh </a:t>
            </a:r>
            <a:endParaRPr b="1" sz="1200">
              <a:solidFill>
                <a:srgbClr val="3C78D8"/>
              </a:solidFill>
              <a:latin typeface="Times New Roman"/>
              <a:ea typeface="Times New Roman"/>
              <a:cs typeface="Times New Roman"/>
              <a:sym typeface="Times New Roman"/>
            </a:endParaRPr>
          </a:p>
          <a:p>
            <a:pPr indent="0" lvl="0" marL="0" rtl="0" algn="ctr">
              <a:spcBef>
                <a:spcPts val="0"/>
              </a:spcBef>
              <a:spcAft>
                <a:spcPts val="0"/>
              </a:spcAft>
              <a:buNone/>
            </a:pPr>
            <a:r>
              <a:rPr b="1" lang="en" sz="1200">
                <a:solidFill>
                  <a:srgbClr val="3C78D8"/>
                </a:solidFill>
                <a:latin typeface="Times New Roman"/>
                <a:ea typeface="Times New Roman"/>
                <a:cs typeface="Times New Roman"/>
                <a:sym typeface="Times New Roman"/>
              </a:rPr>
              <a:t>Khoshbouei</a:t>
            </a:r>
            <a:endParaRPr b="1" sz="1200">
              <a:solidFill>
                <a:srgbClr val="3C78D8"/>
              </a:solidFill>
              <a:latin typeface="Times New Roman"/>
              <a:ea typeface="Times New Roman"/>
              <a:cs typeface="Times New Roman"/>
              <a:sym typeface="Times New Roman"/>
            </a:endParaRPr>
          </a:p>
        </p:txBody>
      </p:sp>
      <p:sp>
        <p:nvSpPr>
          <p:cNvPr id="383" name="Google Shape;383;p31"/>
          <p:cNvSpPr txBox="1"/>
          <p:nvPr/>
        </p:nvSpPr>
        <p:spPr>
          <a:xfrm>
            <a:off x="3623675" y="2114050"/>
            <a:ext cx="957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3C78D8"/>
                </a:solidFill>
                <a:highlight>
                  <a:srgbClr val="FFFFFF"/>
                </a:highlight>
                <a:latin typeface="Times New Roman"/>
                <a:ea typeface="Times New Roman"/>
                <a:cs typeface="Times New Roman"/>
                <a:sym typeface="Times New Roman"/>
              </a:rPr>
              <a:t>Dr. Hitomi Greenslet</a:t>
            </a:r>
            <a:endParaRPr b="1" sz="1200">
              <a:solidFill>
                <a:srgbClr val="3C78D8"/>
              </a:solidFill>
              <a:latin typeface="Times New Roman"/>
              <a:ea typeface="Times New Roman"/>
              <a:cs typeface="Times New Roman"/>
              <a:sym typeface="Times New Roman"/>
            </a:endParaRPr>
          </a:p>
        </p:txBody>
      </p:sp>
      <p:pic>
        <p:nvPicPr>
          <p:cNvPr id="384" name="Google Shape;384;p31"/>
          <p:cNvPicPr preferRelativeResize="0"/>
          <p:nvPr/>
        </p:nvPicPr>
        <p:blipFill rotWithShape="1">
          <a:blip r:embed="rId10">
            <a:alphaModFix/>
          </a:blip>
          <a:srcRect b="20477" l="21700" r="21700" t="1482"/>
          <a:stretch/>
        </p:blipFill>
        <p:spPr>
          <a:xfrm>
            <a:off x="3633549" y="667291"/>
            <a:ext cx="987969" cy="1411639"/>
          </a:xfrm>
          <a:prstGeom prst="rect">
            <a:avLst/>
          </a:prstGeom>
          <a:noFill/>
          <a:ln>
            <a:noFill/>
          </a:ln>
        </p:spPr>
      </p:pic>
      <p:pic>
        <p:nvPicPr>
          <p:cNvPr id="385" name="Google Shape;385;p31"/>
          <p:cNvPicPr preferRelativeResize="0"/>
          <p:nvPr/>
        </p:nvPicPr>
        <p:blipFill rotWithShape="1">
          <a:blip r:embed="rId11">
            <a:alphaModFix/>
          </a:blip>
          <a:srcRect b="25283" l="14764" r="14757" t="0"/>
          <a:stretch/>
        </p:blipFill>
        <p:spPr>
          <a:xfrm>
            <a:off x="2530251" y="652696"/>
            <a:ext cx="987971" cy="1438504"/>
          </a:xfrm>
          <a:prstGeom prst="rect">
            <a:avLst/>
          </a:prstGeom>
          <a:noFill/>
          <a:ln>
            <a:noFill/>
          </a:ln>
        </p:spPr>
      </p:pic>
      <p:sp>
        <p:nvSpPr>
          <p:cNvPr id="386" name="Google Shape;386;p31"/>
          <p:cNvSpPr txBox="1"/>
          <p:nvPr/>
        </p:nvSpPr>
        <p:spPr>
          <a:xfrm>
            <a:off x="2676450" y="2114050"/>
            <a:ext cx="816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3C78D8"/>
                </a:solidFill>
                <a:highlight>
                  <a:srgbClr val="FFFFFF"/>
                </a:highlight>
                <a:latin typeface="Times New Roman"/>
                <a:ea typeface="Times New Roman"/>
                <a:cs typeface="Times New Roman"/>
                <a:sym typeface="Times New Roman"/>
              </a:rPr>
              <a:t>Dr. Doug Spearot</a:t>
            </a:r>
            <a:endParaRPr b="1">
              <a:solidFill>
                <a:srgbClr val="3C78D8"/>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8"/>
          <p:cNvSpPr txBox="1"/>
          <p:nvPr>
            <p:ph type="title"/>
          </p:nvPr>
        </p:nvSpPr>
        <p:spPr>
          <a:xfrm>
            <a:off x="311700" y="94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Hardware Controls</a:t>
            </a:r>
            <a:endParaRPr>
              <a:solidFill>
                <a:srgbClr val="1155CC"/>
              </a:solidFill>
              <a:latin typeface="Georgia"/>
              <a:ea typeface="Georgia"/>
              <a:cs typeface="Georgia"/>
              <a:sym typeface="Georgia"/>
            </a:endParaRPr>
          </a:p>
        </p:txBody>
      </p:sp>
      <p:pic>
        <p:nvPicPr>
          <p:cNvPr id="583" name="Google Shape;583;p58"/>
          <p:cNvPicPr preferRelativeResize="0"/>
          <p:nvPr/>
        </p:nvPicPr>
        <p:blipFill>
          <a:blip r:embed="rId3">
            <a:alphaModFix/>
          </a:blip>
          <a:stretch>
            <a:fillRect/>
          </a:stretch>
        </p:blipFill>
        <p:spPr>
          <a:xfrm>
            <a:off x="311701" y="511808"/>
            <a:ext cx="5591325" cy="3972100"/>
          </a:xfrm>
          <a:prstGeom prst="rect">
            <a:avLst/>
          </a:prstGeom>
          <a:noFill/>
          <a:ln>
            <a:noFill/>
          </a:ln>
        </p:spPr>
      </p:pic>
      <p:sp>
        <p:nvSpPr>
          <p:cNvPr id="584" name="Google Shape;584;p58"/>
          <p:cNvSpPr txBox="1"/>
          <p:nvPr/>
        </p:nvSpPr>
        <p:spPr>
          <a:xfrm>
            <a:off x="6059825" y="1230000"/>
            <a:ext cx="2936700" cy="30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Georgia"/>
                <a:ea typeface="Georgia"/>
                <a:cs typeface="Georgia"/>
                <a:sym typeface="Georgia"/>
              </a:rPr>
              <a:t>Signal information sent out from computer</a:t>
            </a:r>
            <a:endParaRPr sz="1600">
              <a:latin typeface="Georgia"/>
              <a:ea typeface="Georgia"/>
              <a:cs typeface="Georgia"/>
              <a:sym typeface="Georgia"/>
            </a:endParaRPr>
          </a:p>
          <a:p>
            <a:pPr indent="0" lvl="0" marL="0" rtl="0" algn="l">
              <a:spcBef>
                <a:spcPts val="0"/>
              </a:spcBef>
              <a:spcAft>
                <a:spcPts val="0"/>
              </a:spcAft>
              <a:buNone/>
            </a:pPr>
            <a:r>
              <a:t/>
            </a:r>
            <a:endParaRPr sz="1600">
              <a:latin typeface="Georgia"/>
              <a:ea typeface="Georgia"/>
              <a:cs typeface="Georgia"/>
              <a:sym typeface="Georgia"/>
            </a:endParaRPr>
          </a:p>
          <a:p>
            <a:pPr indent="0" lvl="0" marL="0" rtl="0" algn="l">
              <a:spcBef>
                <a:spcPts val="0"/>
              </a:spcBef>
              <a:spcAft>
                <a:spcPts val="0"/>
              </a:spcAft>
              <a:buNone/>
            </a:pPr>
            <a:r>
              <a:rPr lang="en" sz="1600">
                <a:latin typeface="Georgia"/>
                <a:ea typeface="Georgia"/>
                <a:cs typeface="Georgia"/>
                <a:sym typeface="Georgia"/>
              </a:rPr>
              <a:t>Processed by </a:t>
            </a:r>
            <a:r>
              <a:rPr lang="en" sz="1600">
                <a:latin typeface="Georgia"/>
                <a:ea typeface="Georgia"/>
                <a:cs typeface="Georgia"/>
                <a:sym typeface="Georgia"/>
              </a:rPr>
              <a:t>DAQ Card</a:t>
            </a:r>
            <a:endParaRPr sz="1600">
              <a:latin typeface="Georgia"/>
              <a:ea typeface="Georgia"/>
              <a:cs typeface="Georgia"/>
              <a:sym typeface="Georgia"/>
            </a:endParaRPr>
          </a:p>
          <a:p>
            <a:pPr indent="0" lvl="0" marL="0" rtl="0" algn="l">
              <a:spcBef>
                <a:spcPts val="0"/>
              </a:spcBef>
              <a:spcAft>
                <a:spcPts val="0"/>
              </a:spcAft>
              <a:buNone/>
            </a:pPr>
            <a:r>
              <a:t/>
            </a:r>
            <a:endParaRPr sz="1600">
              <a:latin typeface="Georgia"/>
              <a:ea typeface="Georgia"/>
              <a:cs typeface="Georgia"/>
              <a:sym typeface="Georgia"/>
            </a:endParaRPr>
          </a:p>
          <a:p>
            <a:pPr indent="0" lvl="0" marL="0" rtl="0" algn="l">
              <a:spcBef>
                <a:spcPts val="0"/>
              </a:spcBef>
              <a:spcAft>
                <a:spcPts val="0"/>
              </a:spcAft>
              <a:buNone/>
            </a:pPr>
            <a:r>
              <a:rPr lang="en" sz="1600">
                <a:latin typeface="Georgia"/>
                <a:ea typeface="Georgia"/>
                <a:cs typeface="Georgia"/>
                <a:sym typeface="Georgia"/>
              </a:rPr>
              <a:t>Execution of </a:t>
            </a:r>
            <a:r>
              <a:rPr lang="en" sz="1600">
                <a:latin typeface="Georgia"/>
                <a:ea typeface="Georgia"/>
                <a:cs typeface="Georgia"/>
                <a:sym typeface="Georgia"/>
              </a:rPr>
              <a:t>hardware</a:t>
            </a:r>
            <a:r>
              <a:rPr lang="en" sz="1600">
                <a:latin typeface="Georgia"/>
                <a:ea typeface="Georgia"/>
                <a:cs typeface="Georgia"/>
                <a:sym typeface="Georgia"/>
              </a:rPr>
              <a:t> for </a:t>
            </a:r>
            <a:r>
              <a:rPr lang="en" sz="1600">
                <a:latin typeface="Georgia"/>
                <a:ea typeface="Georgia"/>
                <a:cs typeface="Georgia"/>
                <a:sym typeface="Georgia"/>
              </a:rPr>
              <a:t>simultaneous</a:t>
            </a:r>
            <a:r>
              <a:rPr lang="en" sz="1600">
                <a:latin typeface="Georgia"/>
                <a:ea typeface="Georgia"/>
                <a:cs typeface="Georgia"/>
                <a:sym typeface="Georgia"/>
              </a:rPr>
              <a:t> excitation and </a:t>
            </a:r>
            <a:r>
              <a:rPr lang="en" sz="1600">
                <a:latin typeface="Georgia"/>
                <a:ea typeface="Georgia"/>
                <a:cs typeface="Georgia"/>
                <a:sym typeface="Georgia"/>
              </a:rPr>
              <a:t>emission of fluorescent proteins</a:t>
            </a:r>
            <a:endParaRPr sz="1600">
              <a:latin typeface="Georgia"/>
              <a:ea typeface="Georgia"/>
              <a:cs typeface="Georgia"/>
              <a:sym typeface="Georgia"/>
            </a:endParaRPr>
          </a:p>
          <a:p>
            <a:pPr indent="0" lvl="0" marL="0" rtl="0" algn="l">
              <a:spcBef>
                <a:spcPts val="0"/>
              </a:spcBef>
              <a:spcAft>
                <a:spcPts val="0"/>
              </a:spcAft>
              <a:buNone/>
            </a:pPr>
            <a:r>
              <a:t/>
            </a:r>
            <a:endParaRPr sz="1600">
              <a:latin typeface="Georgia"/>
              <a:ea typeface="Georgia"/>
              <a:cs typeface="Georgia"/>
              <a:sym typeface="Georgia"/>
            </a:endParaRPr>
          </a:p>
          <a:p>
            <a:pPr indent="0" lvl="0" marL="0" rtl="0" algn="l">
              <a:spcBef>
                <a:spcPts val="0"/>
              </a:spcBef>
              <a:spcAft>
                <a:spcPts val="0"/>
              </a:spcAft>
              <a:buNone/>
            </a:pPr>
            <a:r>
              <a:rPr lang="en" sz="1600">
                <a:latin typeface="Georgia"/>
                <a:ea typeface="Georgia"/>
                <a:cs typeface="Georgia"/>
                <a:sym typeface="Georgia"/>
              </a:rPr>
              <a:t>Full FOV: 43.3 x 43.3 um</a:t>
            </a:r>
            <a:endParaRPr sz="1600">
              <a:latin typeface="Georgia"/>
              <a:ea typeface="Georgia"/>
              <a:cs typeface="Georgia"/>
              <a:sym typeface="Georgia"/>
            </a:endParaRPr>
          </a:p>
          <a:p>
            <a:pPr indent="0" lvl="0" marL="0" rtl="0" algn="l">
              <a:spcBef>
                <a:spcPts val="0"/>
              </a:spcBef>
              <a:spcAft>
                <a:spcPts val="0"/>
              </a:spcAft>
              <a:buNone/>
            </a:pPr>
            <a:r>
              <a:t/>
            </a:r>
            <a:endParaRPr sz="1600">
              <a:latin typeface="Georgia"/>
              <a:ea typeface="Georgia"/>
              <a:cs typeface="Georgia"/>
              <a:sym typeface="Georgia"/>
            </a:endParaRPr>
          </a:p>
          <a:p>
            <a:pPr indent="0" lvl="0" marL="0" rtl="0" algn="l">
              <a:spcBef>
                <a:spcPts val="0"/>
              </a:spcBef>
              <a:spcAft>
                <a:spcPts val="0"/>
              </a:spcAft>
              <a:buNone/>
            </a:pPr>
            <a:r>
              <a:t/>
            </a:r>
            <a:endParaRPr sz="1600">
              <a:latin typeface="Georgia"/>
              <a:ea typeface="Georgia"/>
              <a:cs typeface="Georgia"/>
              <a:sym typeface="Georgi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9"/>
          <p:cNvSpPr txBox="1"/>
          <p:nvPr>
            <p:ph type="title"/>
          </p:nvPr>
        </p:nvSpPr>
        <p:spPr>
          <a:xfrm>
            <a:off x="221600" y="8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Labview Interactive System </a:t>
            </a:r>
            <a:endParaRPr>
              <a:solidFill>
                <a:srgbClr val="1155CC"/>
              </a:solidFill>
              <a:latin typeface="Georgia"/>
              <a:ea typeface="Georgia"/>
              <a:cs typeface="Georgia"/>
              <a:sym typeface="Georgia"/>
            </a:endParaRPr>
          </a:p>
        </p:txBody>
      </p:sp>
      <p:sp>
        <p:nvSpPr>
          <p:cNvPr id="590" name="Google Shape;590;p59"/>
          <p:cNvSpPr txBox="1"/>
          <p:nvPr>
            <p:ph idx="1" type="body"/>
          </p:nvPr>
        </p:nvSpPr>
        <p:spPr>
          <a:xfrm>
            <a:off x="319250" y="799125"/>
            <a:ext cx="4748100" cy="3933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a:latin typeface="Georgia"/>
                <a:ea typeface="Georgia"/>
                <a:cs typeface="Georgia"/>
                <a:sym typeface="Georgia"/>
              </a:rPr>
              <a:t>Why is it important?</a:t>
            </a:r>
            <a:endParaRPr>
              <a:latin typeface="Georgia"/>
              <a:ea typeface="Georgia"/>
              <a:cs typeface="Georgia"/>
              <a:sym typeface="Georgia"/>
            </a:endParaRPr>
          </a:p>
          <a:p>
            <a:pPr indent="-342900" lvl="0" marL="457200" rtl="0" algn="l">
              <a:lnSpc>
                <a:spcPct val="95000"/>
              </a:lnSpc>
              <a:spcBef>
                <a:spcPts val="1200"/>
              </a:spcBef>
              <a:spcAft>
                <a:spcPts val="0"/>
              </a:spcAft>
              <a:buSzPts val="1800"/>
              <a:buFont typeface="Georgia"/>
              <a:buChar char="●"/>
            </a:pPr>
            <a:r>
              <a:rPr lang="en">
                <a:latin typeface="Georgia"/>
                <a:ea typeface="Georgia"/>
                <a:cs typeface="Georgia"/>
                <a:sym typeface="Georgia"/>
              </a:rPr>
              <a:t>Customized automatic operation</a:t>
            </a:r>
            <a:endParaRPr>
              <a:latin typeface="Georgia"/>
              <a:ea typeface="Georgia"/>
              <a:cs typeface="Georgia"/>
              <a:sym typeface="Georgia"/>
            </a:endParaRPr>
          </a:p>
          <a:p>
            <a:pPr indent="-342900" lvl="0" marL="457200" rtl="0" algn="l">
              <a:lnSpc>
                <a:spcPct val="95000"/>
              </a:lnSpc>
              <a:spcBef>
                <a:spcPts val="0"/>
              </a:spcBef>
              <a:spcAft>
                <a:spcPts val="0"/>
              </a:spcAft>
              <a:buSzPts val="1800"/>
              <a:buFont typeface="Georgia"/>
              <a:buChar char="●"/>
            </a:pPr>
            <a:r>
              <a:rPr lang="en">
                <a:latin typeface="Georgia"/>
                <a:ea typeface="Georgia"/>
                <a:cs typeface="Georgia"/>
                <a:sym typeface="Georgia"/>
              </a:rPr>
              <a:t>Centralizes controls</a:t>
            </a:r>
            <a:endParaRPr>
              <a:latin typeface="Georgia"/>
              <a:ea typeface="Georgia"/>
              <a:cs typeface="Georgia"/>
              <a:sym typeface="Georgia"/>
            </a:endParaRPr>
          </a:p>
          <a:p>
            <a:pPr indent="-342900" lvl="0" marL="457200" rtl="0" algn="l">
              <a:lnSpc>
                <a:spcPct val="95000"/>
              </a:lnSpc>
              <a:spcBef>
                <a:spcPts val="0"/>
              </a:spcBef>
              <a:spcAft>
                <a:spcPts val="0"/>
              </a:spcAft>
              <a:buSzPts val="1800"/>
              <a:buFont typeface="Georgia"/>
              <a:buChar char="●"/>
            </a:pPr>
            <a:r>
              <a:rPr lang="en">
                <a:latin typeface="Georgia"/>
                <a:ea typeface="Georgia"/>
                <a:cs typeface="Georgia"/>
                <a:sym typeface="Georgia"/>
              </a:rPr>
              <a:t>Synchronization</a:t>
            </a:r>
            <a:endParaRPr>
              <a:latin typeface="Georgia"/>
              <a:ea typeface="Georgia"/>
              <a:cs typeface="Georgia"/>
              <a:sym typeface="Georgia"/>
            </a:endParaRPr>
          </a:p>
          <a:p>
            <a:pPr indent="-342900" lvl="0" marL="457200" rtl="0" algn="l">
              <a:lnSpc>
                <a:spcPct val="95000"/>
              </a:lnSpc>
              <a:spcBef>
                <a:spcPts val="0"/>
              </a:spcBef>
              <a:spcAft>
                <a:spcPts val="0"/>
              </a:spcAft>
              <a:buSzPts val="1800"/>
              <a:buFont typeface="Georgia"/>
              <a:buChar char="●"/>
            </a:pPr>
            <a:r>
              <a:rPr lang="en">
                <a:latin typeface="Georgia"/>
                <a:ea typeface="Georgia"/>
                <a:cs typeface="Georgia"/>
                <a:sym typeface="Georgia"/>
              </a:rPr>
              <a:t>Flexible signal creation/</a:t>
            </a:r>
            <a:r>
              <a:rPr lang="en">
                <a:latin typeface="Georgia"/>
                <a:ea typeface="Georgia"/>
                <a:cs typeface="Georgia"/>
                <a:sym typeface="Georgia"/>
              </a:rPr>
              <a:t>acquisition</a:t>
            </a:r>
            <a:endParaRPr>
              <a:latin typeface="Georgia"/>
              <a:ea typeface="Georgia"/>
              <a:cs typeface="Georgia"/>
              <a:sym typeface="Georgia"/>
            </a:endParaRPr>
          </a:p>
          <a:p>
            <a:pPr indent="0" lvl="0" marL="0" rtl="0" algn="l">
              <a:lnSpc>
                <a:spcPct val="95000"/>
              </a:lnSpc>
              <a:spcBef>
                <a:spcPts val="1200"/>
              </a:spcBef>
              <a:spcAft>
                <a:spcPts val="0"/>
              </a:spcAft>
              <a:buSzPts val="935"/>
              <a:buNone/>
            </a:pPr>
            <a:r>
              <a:t/>
            </a:r>
            <a:endParaRPr>
              <a:latin typeface="Georgia"/>
              <a:ea typeface="Georgia"/>
              <a:cs typeface="Georgia"/>
              <a:sym typeface="Georgia"/>
            </a:endParaRPr>
          </a:p>
          <a:p>
            <a:pPr indent="0" lvl="0" marL="0" rtl="0" algn="l">
              <a:lnSpc>
                <a:spcPct val="95000"/>
              </a:lnSpc>
              <a:spcBef>
                <a:spcPts val="1200"/>
              </a:spcBef>
              <a:spcAft>
                <a:spcPts val="0"/>
              </a:spcAft>
              <a:buSzPts val="935"/>
              <a:buNone/>
            </a:pPr>
            <a:r>
              <a:rPr lang="en">
                <a:latin typeface="Georgia"/>
                <a:ea typeface="Georgia"/>
                <a:cs typeface="Georgia"/>
                <a:sym typeface="Georgia"/>
              </a:rPr>
              <a:t>Waveform types: </a:t>
            </a:r>
            <a:endParaRPr>
              <a:latin typeface="Georgia"/>
              <a:ea typeface="Georgia"/>
              <a:cs typeface="Georgia"/>
              <a:sym typeface="Georgia"/>
            </a:endParaRPr>
          </a:p>
          <a:p>
            <a:pPr indent="-342900" lvl="0" marL="457200" rtl="0" algn="l">
              <a:lnSpc>
                <a:spcPct val="95000"/>
              </a:lnSpc>
              <a:spcBef>
                <a:spcPts val="1200"/>
              </a:spcBef>
              <a:spcAft>
                <a:spcPts val="0"/>
              </a:spcAft>
              <a:buSzPts val="1800"/>
              <a:buFont typeface="Georgia"/>
              <a:buChar char="●"/>
            </a:pPr>
            <a:r>
              <a:rPr lang="en">
                <a:latin typeface="Georgia"/>
                <a:ea typeface="Georgia"/>
                <a:cs typeface="Georgia"/>
                <a:sym typeface="Georgia"/>
              </a:rPr>
              <a:t>Square</a:t>
            </a:r>
            <a:endParaRPr>
              <a:latin typeface="Georgia"/>
              <a:ea typeface="Georgia"/>
              <a:cs typeface="Georgia"/>
              <a:sym typeface="Georgia"/>
            </a:endParaRPr>
          </a:p>
          <a:p>
            <a:pPr indent="-342900" lvl="0" marL="457200" rtl="0" algn="l">
              <a:lnSpc>
                <a:spcPct val="95000"/>
              </a:lnSpc>
              <a:spcBef>
                <a:spcPts val="0"/>
              </a:spcBef>
              <a:spcAft>
                <a:spcPts val="0"/>
              </a:spcAft>
              <a:buSzPts val="1800"/>
              <a:buFont typeface="Georgia"/>
              <a:buChar char="●"/>
            </a:pPr>
            <a:r>
              <a:rPr lang="en">
                <a:latin typeface="Georgia"/>
                <a:ea typeface="Georgia"/>
                <a:cs typeface="Georgia"/>
                <a:sym typeface="Georgia"/>
              </a:rPr>
              <a:t>Triangle</a:t>
            </a:r>
            <a:endParaRPr>
              <a:latin typeface="Georgia"/>
              <a:ea typeface="Georgia"/>
              <a:cs typeface="Georgia"/>
              <a:sym typeface="Georgia"/>
            </a:endParaRPr>
          </a:p>
          <a:p>
            <a:pPr indent="-342900" lvl="0" marL="457200" rtl="0" algn="l">
              <a:lnSpc>
                <a:spcPct val="95000"/>
              </a:lnSpc>
              <a:spcBef>
                <a:spcPts val="0"/>
              </a:spcBef>
              <a:spcAft>
                <a:spcPts val="0"/>
              </a:spcAft>
              <a:buSzPts val="1800"/>
              <a:buFont typeface="Georgia"/>
              <a:buChar char="●"/>
            </a:pPr>
            <a:r>
              <a:rPr lang="en">
                <a:latin typeface="Georgia"/>
                <a:ea typeface="Georgia"/>
                <a:cs typeface="Georgia"/>
                <a:sym typeface="Georgia"/>
              </a:rPr>
              <a:t>Arbitrary</a:t>
            </a:r>
            <a:endParaRPr>
              <a:latin typeface="Georgia"/>
              <a:ea typeface="Georgia"/>
              <a:cs typeface="Georgia"/>
              <a:sym typeface="Georgia"/>
            </a:endParaRPr>
          </a:p>
          <a:p>
            <a:pPr indent="-342900" lvl="0" marL="457200" rtl="0" algn="l">
              <a:lnSpc>
                <a:spcPct val="95000"/>
              </a:lnSpc>
              <a:spcBef>
                <a:spcPts val="0"/>
              </a:spcBef>
              <a:spcAft>
                <a:spcPts val="0"/>
              </a:spcAft>
              <a:buSzPts val="1800"/>
              <a:buFont typeface="Georgia"/>
              <a:buChar char="●"/>
            </a:pPr>
            <a:r>
              <a:rPr lang="en">
                <a:latin typeface="Georgia"/>
                <a:ea typeface="Georgia"/>
                <a:cs typeface="Georgia"/>
                <a:sym typeface="Georgia"/>
              </a:rPr>
              <a:t>Optopatch</a:t>
            </a:r>
            <a:endParaRPr>
              <a:latin typeface="Georgia"/>
              <a:ea typeface="Georgia"/>
              <a:cs typeface="Georgia"/>
              <a:sym typeface="Georgia"/>
            </a:endParaRPr>
          </a:p>
          <a:p>
            <a:pPr indent="-342900" lvl="0" marL="457200" rtl="0" algn="l">
              <a:lnSpc>
                <a:spcPct val="95000"/>
              </a:lnSpc>
              <a:spcBef>
                <a:spcPts val="0"/>
              </a:spcBef>
              <a:spcAft>
                <a:spcPts val="0"/>
              </a:spcAft>
              <a:buSzPts val="1800"/>
              <a:buFont typeface="Georgia"/>
              <a:buChar char="●"/>
            </a:pPr>
            <a:r>
              <a:rPr lang="en">
                <a:latin typeface="Georgia"/>
                <a:ea typeface="Georgia"/>
                <a:cs typeface="Georgia"/>
                <a:sym typeface="Georgia"/>
              </a:rPr>
              <a:t>Sinusoidal</a:t>
            </a:r>
            <a:endParaRPr>
              <a:latin typeface="Georgia"/>
              <a:ea typeface="Georgia"/>
              <a:cs typeface="Georgia"/>
              <a:sym typeface="Georgia"/>
            </a:endParaRPr>
          </a:p>
        </p:txBody>
      </p:sp>
      <p:sp>
        <p:nvSpPr>
          <p:cNvPr id="591" name="Google Shape;591;p59"/>
          <p:cNvSpPr txBox="1"/>
          <p:nvPr/>
        </p:nvSpPr>
        <p:spPr>
          <a:xfrm>
            <a:off x="5067341" y="351533"/>
            <a:ext cx="4431000" cy="360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 </a:t>
            </a:r>
            <a:endParaRPr/>
          </a:p>
        </p:txBody>
      </p:sp>
      <p:pic>
        <p:nvPicPr>
          <p:cNvPr descr="Graphical user interface, diagram, text&#10;&#10;Description automatically generated" id="592" name="Google Shape;592;p59"/>
          <p:cNvPicPr preferRelativeResize="0"/>
          <p:nvPr/>
        </p:nvPicPr>
        <p:blipFill>
          <a:blip r:embed="rId3">
            <a:alphaModFix/>
          </a:blip>
          <a:stretch>
            <a:fillRect/>
          </a:stretch>
        </p:blipFill>
        <p:spPr>
          <a:xfrm>
            <a:off x="5496913" y="0"/>
            <a:ext cx="3571875" cy="5143500"/>
          </a:xfrm>
          <a:prstGeom prst="rect">
            <a:avLst/>
          </a:prstGeom>
          <a:noFill/>
          <a:ln>
            <a:noFill/>
          </a:ln>
        </p:spPr>
      </p:pic>
      <p:sp>
        <p:nvSpPr>
          <p:cNvPr id="593" name="Google Shape;593;p59"/>
          <p:cNvSpPr txBox="1"/>
          <p:nvPr/>
        </p:nvSpPr>
        <p:spPr>
          <a:xfrm>
            <a:off x="5649313" y="1524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0"/>
          <p:cNvSpPr txBox="1"/>
          <p:nvPr>
            <p:ph type="title"/>
          </p:nvPr>
        </p:nvSpPr>
        <p:spPr>
          <a:xfrm>
            <a:off x="311700" y="96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Microscopy Set-Ups: TIRF (</a:t>
            </a:r>
            <a:r>
              <a:rPr i="1" lang="en">
                <a:solidFill>
                  <a:srgbClr val="1155CC"/>
                </a:solidFill>
                <a:latin typeface="Georgia"/>
                <a:ea typeface="Georgia"/>
                <a:cs typeface="Georgia"/>
                <a:sym typeface="Georgia"/>
              </a:rPr>
              <a:t>in vitro </a:t>
            </a:r>
            <a:r>
              <a:rPr lang="en">
                <a:solidFill>
                  <a:srgbClr val="1155CC"/>
                </a:solidFill>
                <a:latin typeface="Georgia"/>
                <a:ea typeface="Georgia"/>
                <a:cs typeface="Georgia"/>
                <a:sym typeface="Georgia"/>
              </a:rPr>
              <a:t>and</a:t>
            </a:r>
            <a:r>
              <a:rPr i="1" lang="en">
                <a:solidFill>
                  <a:srgbClr val="1155CC"/>
                </a:solidFill>
                <a:latin typeface="Georgia"/>
                <a:ea typeface="Georgia"/>
                <a:cs typeface="Georgia"/>
                <a:sym typeface="Georgia"/>
              </a:rPr>
              <a:t> ex vivo</a:t>
            </a:r>
            <a:r>
              <a:rPr lang="en">
                <a:solidFill>
                  <a:srgbClr val="1155CC"/>
                </a:solidFill>
                <a:latin typeface="Georgia"/>
                <a:ea typeface="Georgia"/>
                <a:cs typeface="Georgia"/>
                <a:sym typeface="Georgia"/>
              </a:rPr>
              <a:t>)</a:t>
            </a:r>
            <a:endParaRPr>
              <a:solidFill>
                <a:srgbClr val="1155CC"/>
              </a:solidFill>
              <a:latin typeface="Georgia"/>
              <a:ea typeface="Georgia"/>
              <a:cs typeface="Georgia"/>
              <a:sym typeface="Georgia"/>
            </a:endParaRPr>
          </a:p>
        </p:txBody>
      </p:sp>
      <p:sp>
        <p:nvSpPr>
          <p:cNvPr id="599" name="Google Shape;599;p60"/>
          <p:cNvSpPr txBox="1"/>
          <p:nvPr/>
        </p:nvSpPr>
        <p:spPr>
          <a:xfrm>
            <a:off x="6144000" y="45122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Times New Roman"/>
                <a:ea typeface="Times New Roman"/>
                <a:cs typeface="Times New Roman"/>
                <a:sym typeface="Times New Roman"/>
              </a:rPr>
              <a:t>(Fish, 2018)​</a:t>
            </a:r>
            <a:endParaRPr sz="1700"/>
          </a:p>
        </p:txBody>
      </p:sp>
      <p:sp>
        <p:nvSpPr>
          <p:cNvPr id="600" name="Google Shape;600;p60"/>
          <p:cNvSpPr txBox="1"/>
          <p:nvPr/>
        </p:nvSpPr>
        <p:spPr>
          <a:xfrm>
            <a:off x="311700" y="1071925"/>
            <a:ext cx="4260300" cy="40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Georgia"/>
                <a:ea typeface="Georgia"/>
                <a:cs typeface="Georgia"/>
                <a:sym typeface="Georgia"/>
              </a:rPr>
              <a:t>T</a:t>
            </a:r>
            <a:r>
              <a:rPr lang="en" sz="1800">
                <a:latin typeface="Georgia"/>
                <a:ea typeface="Georgia"/>
                <a:cs typeface="Georgia"/>
                <a:sym typeface="Georgia"/>
              </a:rPr>
              <a:t>otal </a:t>
            </a:r>
            <a:endParaRPr sz="1800">
              <a:latin typeface="Georgia"/>
              <a:ea typeface="Georgia"/>
              <a:cs typeface="Georgia"/>
              <a:sym typeface="Georgia"/>
            </a:endParaRPr>
          </a:p>
          <a:p>
            <a:pPr indent="0" lvl="0" marL="0" rtl="0" algn="l">
              <a:spcBef>
                <a:spcPts val="0"/>
              </a:spcBef>
              <a:spcAft>
                <a:spcPts val="0"/>
              </a:spcAft>
              <a:buNone/>
            </a:pPr>
            <a:r>
              <a:rPr b="1" lang="en" sz="1800">
                <a:latin typeface="Georgia"/>
                <a:ea typeface="Georgia"/>
                <a:cs typeface="Georgia"/>
                <a:sym typeface="Georgia"/>
              </a:rPr>
              <a:t> I</a:t>
            </a:r>
            <a:r>
              <a:rPr lang="en" sz="1800">
                <a:latin typeface="Georgia"/>
                <a:ea typeface="Georgia"/>
                <a:cs typeface="Georgia"/>
                <a:sym typeface="Georgia"/>
              </a:rPr>
              <a:t>nternal </a:t>
            </a:r>
            <a:endParaRPr sz="1800">
              <a:latin typeface="Georgia"/>
              <a:ea typeface="Georgia"/>
              <a:cs typeface="Georgia"/>
              <a:sym typeface="Georgia"/>
            </a:endParaRPr>
          </a:p>
          <a:p>
            <a:pPr indent="0" lvl="0" marL="0" rtl="0" algn="l">
              <a:spcBef>
                <a:spcPts val="0"/>
              </a:spcBef>
              <a:spcAft>
                <a:spcPts val="0"/>
              </a:spcAft>
              <a:buNone/>
            </a:pPr>
            <a:r>
              <a:rPr b="1" lang="en" sz="1800">
                <a:latin typeface="Georgia"/>
                <a:ea typeface="Georgia"/>
                <a:cs typeface="Georgia"/>
                <a:sym typeface="Georgia"/>
              </a:rPr>
              <a:t> R</a:t>
            </a:r>
            <a:r>
              <a:rPr lang="en" sz="1800">
                <a:latin typeface="Georgia"/>
                <a:ea typeface="Georgia"/>
                <a:cs typeface="Georgia"/>
                <a:sym typeface="Georgia"/>
              </a:rPr>
              <a:t>eflection </a:t>
            </a:r>
            <a:endParaRPr sz="1800">
              <a:latin typeface="Georgia"/>
              <a:ea typeface="Georgia"/>
              <a:cs typeface="Georgia"/>
              <a:sym typeface="Georgia"/>
            </a:endParaRPr>
          </a:p>
          <a:p>
            <a:pPr indent="0" lvl="0" marL="0" rtl="0" algn="l">
              <a:spcBef>
                <a:spcPts val="0"/>
              </a:spcBef>
              <a:spcAft>
                <a:spcPts val="0"/>
              </a:spcAft>
              <a:buNone/>
            </a:pPr>
            <a:r>
              <a:rPr b="1" lang="en" sz="1800">
                <a:latin typeface="Georgia"/>
                <a:ea typeface="Georgia"/>
                <a:cs typeface="Georgia"/>
                <a:sym typeface="Georgia"/>
              </a:rPr>
              <a:t> F</a:t>
            </a:r>
            <a:r>
              <a:rPr lang="en" sz="1800">
                <a:latin typeface="Georgia"/>
                <a:ea typeface="Georgia"/>
                <a:cs typeface="Georgia"/>
                <a:sym typeface="Georgia"/>
              </a:rPr>
              <a:t>luorescence </a:t>
            </a:r>
            <a:endParaRPr sz="1800">
              <a:latin typeface="Georgia"/>
              <a:ea typeface="Georgia"/>
              <a:cs typeface="Georgia"/>
              <a:sym typeface="Georgia"/>
            </a:endParaRPr>
          </a:p>
          <a:p>
            <a:pPr indent="0" lvl="0" marL="0" rtl="0" algn="l">
              <a:spcBef>
                <a:spcPts val="0"/>
              </a:spcBef>
              <a:spcAft>
                <a:spcPts val="0"/>
              </a:spcAft>
              <a:buNone/>
            </a:pPr>
            <a:r>
              <a:t/>
            </a:r>
            <a:endParaRPr sz="1800">
              <a:latin typeface="Georgia"/>
              <a:ea typeface="Georgia"/>
              <a:cs typeface="Georgia"/>
              <a:sym typeface="Georgia"/>
            </a:endParaRPr>
          </a:p>
          <a:p>
            <a:pPr indent="0" lvl="0" marL="0" rtl="0" algn="l">
              <a:spcBef>
                <a:spcPts val="0"/>
              </a:spcBef>
              <a:spcAft>
                <a:spcPts val="0"/>
              </a:spcAft>
              <a:buNone/>
            </a:pPr>
            <a:r>
              <a:rPr lang="en" sz="1800">
                <a:latin typeface="Georgia"/>
                <a:ea typeface="Georgia"/>
                <a:cs typeface="Georgia"/>
                <a:sym typeface="Georgia"/>
              </a:rPr>
              <a:t>Creates rapidly decaying evanescent excitation wave to image fluorescent molecules within direct vicinity without interference</a:t>
            </a:r>
            <a:endParaRPr sz="1800">
              <a:latin typeface="Georgia"/>
              <a:ea typeface="Georgia"/>
              <a:cs typeface="Georgia"/>
              <a:sym typeface="Georgia"/>
            </a:endParaRPr>
          </a:p>
          <a:p>
            <a:pPr indent="0" lvl="0" marL="0" rtl="0" algn="l">
              <a:spcBef>
                <a:spcPts val="0"/>
              </a:spcBef>
              <a:spcAft>
                <a:spcPts val="0"/>
              </a:spcAft>
              <a:buNone/>
            </a:pPr>
            <a:r>
              <a:t/>
            </a:r>
            <a:endParaRPr sz="1800">
              <a:latin typeface="Georgia"/>
              <a:ea typeface="Georgia"/>
              <a:cs typeface="Georgia"/>
              <a:sym typeface="Georgia"/>
            </a:endParaRPr>
          </a:p>
        </p:txBody>
      </p:sp>
      <p:pic>
        <p:nvPicPr>
          <p:cNvPr id="601" name="Google Shape;601;p60"/>
          <p:cNvPicPr preferRelativeResize="0"/>
          <p:nvPr/>
        </p:nvPicPr>
        <p:blipFill>
          <a:blip r:embed="rId3">
            <a:alphaModFix/>
          </a:blip>
          <a:stretch>
            <a:fillRect/>
          </a:stretch>
        </p:blipFill>
        <p:spPr>
          <a:xfrm>
            <a:off x="4663224" y="753600"/>
            <a:ext cx="4260299" cy="366263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1"/>
          <p:cNvSpPr txBox="1"/>
          <p:nvPr>
            <p:ph type="title"/>
          </p:nvPr>
        </p:nvSpPr>
        <p:spPr>
          <a:xfrm>
            <a:off x="311700" y="85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Microscopy Set-Ups: SPIM (</a:t>
            </a:r>
            <a:r>
              <a:rPr i="1" lang="en">
                <a:solidFill>
                  <a:srgbClr val="1155CC"/>
                </a:solidFill>
                <a:latin typeface="Georgia"/>
                <a:ea typeface="Georgia"/>
                <a:cs typeface="Georgia"/>
                <a:sym typeface="Georgia"/>
              </a:rPr>
              <a:t>in vivo</a:t>
            </a:r>
            <a:r>
              <a:rPr lang="en">
                <a:solidFill>
                  <a:srgbClr val="1155CC"/>
                </a:solidFill>
                <a:latin typeface="Georgia"/>
                <a:ea typeface="Georgia"/>
                <a:cs typeface="Georgia"/>
                <a:sym typeface="Georgia"/>
              </a:rPr>
              <a:t> and </a:t>
            </a:r>
            <a:r>
              <a:rPr i="1" lang="en">
                <a:solidFill>
                  <a:srgbClr val="1155CC"/>
                </a:solidFill>
                <a:latin typeface="Georgia"/>
                <a:ea typeface="Georgia"/>
                <a:cs typeface="Georgia"/>
                <a:sym typeface="Georgia"/>
              </a:rPr>
              <a:t>ex vivo</a:t>
            </a:r>
            <a:r>
              <a:rPr lang="en">
                <a:solidFill>
                  <a:srgbClr val="1155CC"/>
                </a:solidFill>
                <a:latin typeface="Georgia"/>
                <a:ea typeface="Georgia"/>
                <a:cs typeface="Georgia"/>
                <a:sym typeface="Georgia"/>
              </a:rPr>
              <a:t>)</a:t>
            </a:r>
            <a:endParaRPr>
              <a:solidFill>
                <a:srgbClr val="1155CC"/>
              </a:solidFill>
              <a:latin typeface="Georgia"/>
              <a:ea typeface="Georgia"/>
              <a:cs typeface="Georgia"/>
              <a:sym typeface="Georgia"/>
            </a:endParaRPr>
          </a:p>
        </p:txBody>
      </p:sp>
      <p:pic>
        <p:nvPicPr>
          <p:cNvPr id="607" name="Google Shape;607;p61"/>
          <p:cNvPicPr preferRelativeResize="0"/>
          <p:nvPr/>
        </p:nvPicPr>
        <p:blipFill>
          <a:blip r:embed="rId3">
            <a:alphaModFix/>
          </a:blip>
          <a:stretch>
            <a:fillRect/>
          </a:stretch>
        </p:blipFill>
        <p:spPr>
          <a:xfrm>
            <a:off x="2712675" y="868075"/>
            <a:ext cx="6355900" cy="2134000"/>
          </a:xfrm>
          <a:prstGeom prst="rect">
            <a:avLst/>
          </a:prstGeom>
          <a:noFill/>
          <a:ln>
            <a:noFill/>
          </a:ln>
        </p:spPr>
      </p:pic>
      <p:sp>
        <p:nvSpPr>
          <p:cNvPr id="608" name="Google Shape;608;p61"/>
          <p:cNvSpPr txBox="1"/>
          <p:nvPr/>
        </p:nvSpPr>
        <p:spPr>
          <a:xfrm>
            <a:off x="5013675" y="3094900"/>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Times New Roman"/>
                <a:ea typeface="Times New Roman"/>
                <a:cs typeface="Times New Roman"/>
                <a:sym typeface="Times New Roman"/>
              </a:rPr>
              <a:t>(Lavagnino et al., 2013)</a:t>
            </a:r>
            <a:endParaRPr sz="1700">
              <a:solidFill>
                <a:schemeClr val="dk1"/>
              </a:solidFill>
            </a:endParaRPr>
          </a:p>
        </p:txBody>
      </p:sp>
      <p:sp>
        <p:nvSpPr>
          <p:cNvPr id="609" name="Google Shape;609;p61"/>
          <p:cNvSpPr txBox="1"/>
          <p:nvPr/>
        </p:nvSpPr>
        <p:spPr>
          <a:xfrm>
            <a:off x="423325" y="1070425"/>
            <a:ext cx="8956800" cy="39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Georgia"/>
                <a:ea typeface="Georgia"/>
                <a:cs typeface="Georgia"/>
                <a:sym typeface="Georgia"/>
              </a:rPr>
              <a:t>S</a:t>
            </a:r>
            <a:r>
              <a:rPr lang="en" sz="1800">
                <a:latin typeface="Georgia"/>
                <a:ea typeface="Georgia"/>
                <a:cs typeface="Georgia"/>
                <a:sym typeface="Georgia"/>
              </a:rPr>
              <a:t>elective </a:t>
            </a:r>
            <a:endParaRPr sz="1800">
              <a:latin typeface="Georgia"/>
              <a:ea typeface="Georgia"/>
              <a:cs typeface="Georgia"/>
              <a:sym typeface="Georgia"/>
            </a:endParaRPr>
          </a:p>
          <a:p>
            <a:pPr indent="0" lvl="0" marL="0" rtl="0" algn="l">
              <a:spcBef>
                <a:spcPts val="0"/>
              </a:spcBef>
              <a:spcAft>
                <a:spcPts val="0"/>
              </a:spcAft>
              <a:buNone/>
            </a:pPr>
            <a:r>
              <a:rPr b="1" lang="en" sz="1800">
                <a:latin typeface="Georgia"/>
                <a:ea typeface="Georgia"/>
                <a:cs typeface="Georgia"/>
                <a:sym typeface="Georgia"/>
              </a:rPr>
              <a:t>P</a:t>
            </a:r>
            <a:r>
              <a:rPr lang="en" sz="1800">
                <a:latin typeface="Georgia"/>
                <a:ea typeface="Georgia"/>
                <a:cs typeface="Georgia"/>
                <a:sym typeface="Georgia"/>
              </a:rPr>
              <a:t>lane</a:t>
            </a:r>
            <a:endParaRPr sz="1800">
              <a:latin typeface="Georgia"/>
              <a:ea typeface="Georgia"/>
              <a:cs typeface="Georgia"/>
              <a:sym typeface="Georgia"/>
            </a:endParaRPr>
          </a:p>
          <a:p>
            <a:pPr indent="0" lvl="0" marL="0" rtl="0" algn="l">
              <a:spcBef>
                <a:spcPts val="0"/>
              </a:spcBef>
              <a:spcAft>
                <a:spcPts val="0"/>
              </a:spcAft>
              <a:buNone/>
            </a:pPr>
            <a:r>
              <a:rPr b="1" lang="en" sz="1800">
                <a:latin typeface="Georgia"/>
                <a:ea typeface="Georgia"/>
                <a:cs typeface="Georgia"/>
                <a:sym typeface="Georgia"/>
              </a:rPr>
              <a:t>I</a:t>
            </a:r>
            <a:r>
              <a:rPr lang="en" sz="1800">
                <a:latin typeface="Georgia"/>
                <a:ea typeface="Georgia"/>
                <a:cs typeface="Georgia"/>
                <a:sym typeface="Georgia"/>
              </a:rPr>
              <a:t>llumination </a:t>
            </a:r>
            <a:endParaRPr sz="1800">
              <a:latin typeface="Georgia"/>
              <a:ea typeface="Georgia"/>
              <a:cs typeface="Georgia"/>
              <a:sym typeface="Georgia"/>
            </a:endParaRPr>
          </a:p>
          <a:p>
            <a:pPr indent="0" lvl="0" marL="0" rtl="0" algn="l">
              <a:spcBef>
                <a:spcPts val="0"/>
              </a:spcBef>
              <a:spcAft>
                <a:spcPts val="0"/>
              </a:spcAft>
              <a:buNone/>
            </a:pPr>
            <a:r>
              <a:rPr b="1" lang="en" sz="1800">
                <a:latin typeface="Georgia"/>
                <a:ea typeface="Georgia"/>
                <a:cs typeface="Georgia"/>
                <a:sym typeface="Georgia"/>
              </a:rPr>
              <a:t>M</a:t>
            </a:r>
            <a:r>
              <a:rPr lang="en" sz="1800">
                <a:latin typeface="Georgia"/>
                <a:ea typeface="Georgia"/>
                <a:cs typeface="Georgia"/>
                <a:sym typeface="Georgia"/>
              </a:rPr>
              <a:t>icroscopy</a:t>
            </a:r>
            <a:endParaRPr sz="1800">
              <a:latin typeface="Georgia"/>
              <a:ea typeface="Georgia"/>
              <a:cs typeface="Georgia"/>
              <a:sym typeface="Georgia"/>
            </a:endParaRPr>
          </a:p>
          <a:p>
            <a:pPr indent="0" lvl="0" marL="0" rtl="0" algn="l">
              <a:spcBef>
                <a:spcPts val="0"/>
              </a:spcBef>
              <a:spcAft>
                <a:spcPts val="0"/>
              </a:spcAft>
              <a:buNone/>
            </a:pPr>
            <a:r>
              <a:t/>
            </a:r>
            <a:endParaRPr sz="1800">
              <a:latin typeface="Georgia"/>
              <a:ea typeface="Georgia"/>
              <a:cs typeface="Georgia"/>
              <a:sym typeface="Georgia"/>
            </a:endParaRPr>
          </a:p>
          <a:p>
            <a:pPr indent="0" lvl="0" marL="0" rtl="0" algn="l">
              <a:spcBef>
                <a:spcPts val="0"/>
              </a:spcBef>
              <a:spcAft>
                <a:spcPts val="0"/>
              </a:spcAft>
              <a:buNone/>
            </a:pPr>
            <a:r>
              <a:t/>
            </a:r>
            <a:endParaRPr sz="1800">
              <a:latin typeface="Georgia"/>
              <a:ea typeface="Georgia"/>
              <a:cs typeface="Georgia"/>
              <a:sym typeface="Georgia"/>
            </a:endParaRPr>
          </a:p>
          <a:p>
            <a:pPr indent="0" lvl="0" marL="0" rtl="0" algn="l">
              <a:spcBef>
                <a:spcPts val="0"/>
              </a:spcBef>
              <a:spcAft>
                <a:spcPts val="0"/>
              </a:spcAft>
              <a:buNone/>
            </a:pPr>
            <a:r>
              <a:t/>
            </a:r>
            <a:endParaRPr sz="1800">
              <a:latin typeface="Georgia"/>
              <a:ea typeface="Georgia"/>
              <a:cs typeface="Georgia"/>
              <a:sym typeface="Georgia"/>
            </a:endParaRPr>
          </a:p>
          <a:p>
            <a:pPr indent="0" lvl="0" marL="0" rtl="0" algn="l">
              <a:spcBef>
                <a:spcPts val="0"/>
              </a:spcBef>
              <a:spcAft>
                <a:spcPts val="0"/>
              </a:spcAft>
              <a:buNone/>
            </a:pPr>
            <a:r>
              <a:t/>
            </a:r>
            <a:endParaRPr sz="1800">
              <a:latin typeface="Georgia"/>
              <a:ea typeface="Georgia"/>
              <a:cs typeface="Georgia"/>
              <a:sym typeface="Georgia"/>
            </a:endParaRPr>
          </a:p>
          <a:p>
            <a:pPr indent="0" lvl="0" marL="0" rtl="0" algn="l">
              <a:spcBef>
                <a:spcPts val="0"/>
              </a:spcBef>
              <a:spcAft>
                <a:spcPts val="0"/>
              </a:spcAft>
              <a:buNone/>
            </a:pPr>
            <a:r>
              <a:t/>
            </a:r>
            <a:endParaRPr sz="1800">
              <a:latin typeface="Georgia"/>
              <a:ea typeface="Georgia"/>
              <a:cs typeface="Georgia"/>
              <a:sym typeface="Georgia"/>
            </a:endParaRPr>
          </a:p>
          <a:p>
            <a:pPr indent="0" lvl="0" marL="0" rtl="0" algn="l">
              <a:spcBef>
                <a:spcPts val="0"/>
              </a:spcBef>
              <a:spcAft>
                <a:spcPts val="0"/>
              </a:spcAft>
              <a:buNone/>
            </a:pPr>
            <a:r>
              <a:t/>
            </a:r>
            <a:endParaRPr sz="1800">
              <a:latin typeface="Georgia"/>
              <a:ea typeface="Georgia"/>
              <a:cs typeface="Georgia"/>
              <a:sym typeface="Georgia"/>
            </a:endParaRPr>
          </a:p>
          <a:p>
            <a:pPr indent="0" lvl="0" marL="0" rtl="0" algn="l">
              <a:spcBef>
                <a:spcPts val="0"/>
              </a:spcBef>
              <a:spcAft>
                <a:spcPts val="0"/>
              </a:spcAft>
              <a:buNone/>
            </a:pPr>
            <a:r>
              <a:rPr lang="en" sz="1800">
                <a:latin typeface="Georgia"/>
                <a:ea typeface="Georgia"/>
                <a:cs typeface="Georgia"/>
                <a:sym typeface="Georgia"/>
              </a:rPr>
              <a:t>Able to </a:t>
            </a:r>
            <a:r>
              <a:rPr lang="en" sz="1800">
                <a:latin typeface="Georgia"/>
                <a:ea typeface="Georgia"/>
                <a:cs typeface="Georgia"/>
                <a:sym typeface="Georgia"/>
              </a:rPr>
              <a:t>acquire</a:t>
            </a:r>
            <a:r>
              <a:rPr lang="en" sz="1800">
                <a:latin typeface="Georgia"/>
                <a:ea typeface="Georgia"/>
                <a:cs typeface="Georgia"/>
                <a:sym typeface="Georgia"/>
              </a:rPr>
              <a:t> 3D </a:t>
            </a:r>
            <a:r>
              <a:rPr lang="en" sz="1800">
                <a:latin typeface="Georgia"/>
                <a:ea typeface="Georgia"/>
                <a:cs typeface="Georgia"/>
                <a:sym typeface="Georgia"/>
              </a:rPr>
              <a:t>fluorescence</a:t>
            </a:r>
            <a:r>
              <a:rPr lang="en" sz="1800">
                <a:latin typeface="Georgia"/>
                <a:ea typeface="Georgia"/>
                <a:cs typeface="Georgia"/>
                <a:sym typeface="Georgia"/>
              </a:rPr>
              <a:t> images by focusing laser light into a thin sheet and collecting a stack of 2 D images</a:t>
            </a:r>
            <a:endParaRPr sz="1800">
              <a:latin typeface="Georgia"/>
              <a:ea typeface="Georgia"/>
              <a:cs typeface="Georgia"/>
              <a:sym typeface="Georgi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descr="Diagram&#10;&#10;Description automatically generated" id="614" name="Google Shape;614;p62"/>
          <p:cNvPicPr preferRelativeResize="0"/>
          <p:nvPr/>
        </p:nvPicPr>
        <p:blipFill>
          <a:blip r:embed="rId3">
            <a:alphaModFix/>
          </a:blip>
          <a:stretch>
            <a:fillRect/>
          </a:stretch>
        </p:blipFill>
        <p:spPr>
          <a:xfrm>
            <a:off x="2846325" y="192825"/>
            <a:ext cx="6297674" cy="4757850"/>
          </a:xfrm>
          <a:prstGeom prst="rect">
            <a:avLst/>
          </a:prstGeom>
          <a:noFill/>
          <a:ln>
            <a:noFill/>
          </a:ln>
        </p:spPr>
      </p:pic>
      <p:sp>
        <p:nvSpPr>
          <p:cNvPr id="615" name="Google Shape;615;p62"/>
          <p:cNvSpPr txBox="1"/>
          <p:nvPr>
            <p:ph idx="1" type="body"/>
          </p:nvPr>
        </p:nvSpPr>
        <p:spPr>
          <a:xfrm>
            <a:off x="311700" y="1168100"/>
            <a:ext cx="2766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latin typeface="Georgia"/>
                <a:ea typeface="Georgia"/>
                <a:cs typeface="Georgia"/>
                <a:sym typeface="Georgia"/>
              </a:rPr>
              <a:t>Digital Micromirror Device (DMD)</a:t>
            </a:r>
            <a:endParaRPr sz="1600">
              <a:latin typeface="Georgia"/>
              <a:ea typeface="Georgia"/>
              <a:cs typeface="Georgia"/>
              <a:sym typeface="Georgia"/>
            </a:endParaRPr>
          </a:p>
          <a:p>
            <a:pPr indent="0" lvl="0" marL="0" rtl="0" algn="l">
              <a:spcBef>
                <a:spcPts val="1200"/>
              </a:spcBef>
              <a:spcAft>
                <a:spcPts val="0"/>
              </a:spcAft>
              <a:buNone/>
            </a:pPr>
            <a:r>
              <a:rPr lang="en" sz="1600">
                <a:latin typeface="Georgia"/>
                <a:ea typeface="Georgia"/>
                <a:cs typeface="Georgia"/>
                <a:sym typeface="Georgia"/>
              </a:rPr>
              <a:t>Illuminates ONLY regions of interest within cell</a:t>
            </a:r>
            <a:endParaRPr sz="1600">
              <a:latin typeface="Georgia"/>
              <a:ea typeface="Georgia"/>
              <a:cs typeface="Georgia"/>
              <a:sym typeface="Georgia"/>
            </a:endParaRPr>
          </a:p>
          <a:p>
            <a:pPr indent="0" lvl="0" marL="0" rtl="0" algn="l">
              <a:spcBef>
                <a:spcPts val="1200"/>
              </a:spcBef>
              <a:spcAft>
                <a:spcPts val="0"/>
              </a:spcAft>
              <a:buNone/>
            </a:pPr>
            <a:r>
              <a:rPr lang="en" sz="1600">
                <a:latin typeface="Georgia"/>
                <a:ea typeface="Georgia"/>
                <a:cs typeface="Georgia"/>
                <a:sym typeface="Georgia"/>
              </a:rPr>
              <a:t>Improves signal-to-noise </a:t>
            </a:r>
            <a:r>
              <a:rPr lang="en" sz="1600">
                <a:latin typeface="Georgia"/>
                <a:ea typeface="Georgia"/>
                <a:cs typeface="Georgia"/>
                <a:sym typeface="Georgia"/>
              </a:rPr>
              <a:t>ratio for high resolution imaging</a:t>
            </a:r>
            <a:endParaRPr sz="1600">
              <a:latin typeface="Georgia"/>
              <a:ea typeface="Georgia"/>
              <a:cs typeface="Georgia"/>
              <a:sym typeface="Georgia"/>
            </a:endParaRPr>
          </a:p>
          <a:p>
            <a:pPr indent="0" lvl="0" marL="0" rtl="0" algn="l">
              <a:spcBef>
                <a:spcPts val="1200"/>
              </a:spcBef>
              <a:spcAft>
                <a:spcPts val="1200"/>
              </a:spcAft>
              <a:buNone/>
            </a:pPr>
            <a:r>
              <a:t/>
            </a:r>
            <a:endParaRPr sz="1600">
              <a:latin typeface="Georgia"/>
              <a:ea typeface="Georgia"/>
              <a:cs typeface="Georgia"/>
              <a:sym typeface="Georgia"/>
            </a:endParaRPr>
          </a:p>
        </p:txBody>
      </p:sp>
      <p:sp>
        <p:nvSpPr>
          <p:cNvPr id="616" name="Google Shape;616;p62"/>
          <p:cNvSpPr txBox="1"/>
          <p:nvPr/>
        </p:nvSpPr>
        <p:spPr>
          <a:xfrm>
            <a:off x="5473450" y="204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17" name="Google Shape;617;p62"/>
          <p:cNvSpPr txBox="1"/>
          <p:nvPr/>
        </p:nvSpPr>
        <p:spPr>
          <a:xfrm>
            <a:off x="2986859" y="333798"/>
            <a:ext cx="2766300" cy="277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18" name="Google Shape;618;p62"/>
          <p:cNvSpPr txBox="1"/>
          <p:nvPr>
            <p:ph type="title"/>
          </p:nvPr>
        </p:nvSpPr>
        <p:spPr>
          <a:xfrm>
            <a:off x="311700" y="94125"/>
            <a:ext cx="4043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Selective Illumination</a:t>
            </a:r>
            <a:endParaRPr>
              <a:solidFill>
                <a:srgbClr val="1155CC"/>
              </a:solidFill>
              <a:latin typeface="Georgia"/>
              <a:ea typeface="Georgia"/>
              <a:cs typeface="Georgia"/>
              <a:sym typeface="Georgi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2" name="Shape 622"/>
        <p:cNvGrpSpPr/>
        <p:nvPr/>
      </p:nvGrpSpPr>
      <p:grpSpPr>
        <a:xfrm>
          <a:off x="0" y="0"/>
          <a:ext cx="0" cy="0"/>
          <a:chOff x="0" y="0"/>
          <a:chExt cx="0" cy="0"/>
        </a:xfrm>
      </p:grpSpPr>
      <p:pic>
        <p:nvPicPr>
          <p:cNvPr id="623" name="Google Shape;623;p63"/>
          <p:cNvPicPr preferRelativeResize="0"/>
          <p:nvPr/>
        </p:nvPicPr>
        <p:blipFill>
          <a:blip r:embed="rId3">
            <a:alphaModFix/>
          </a:blip>
          <a:stretch>
            <a:fillRect/>
          </a:stretch>
        </p:blipFill>
        <p:spPr>
          <a:xfrm rot="5400000">
            <a:off x="6290363" y="1321363"/>
            <a:ext cx="4172075" cy="2907450"/>
          </a:xfrm>
          <a:prstGeom prst="rect">
            <a:avLst/>
          </a:prstGeom>
          <a:noFill/>
          <a:ln>
            <a:noFill/>
          </a:ln>
        </p:spPr>
      </p:pic>
      <p:sp>
        <p:nvSpPr>
          <p:cNvPr id="624" name="Google Shape;624;p63"/>
          <p:cNvSpPr txBox="1"/>
          <p:nvPr>
            <p:ph type="title"/>
          </p:nvPr>
        </p:nvSpPr>
        <p:spPr>
          <a:xfrm>
            <a:off x="311700" y="239375"/>
            <a:ext cx="603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Outline</a:t>
            </a:r>
            <a:endParaRPr>
              <a:solidFill>
                <a:srgbClr val="1155CC"/>
              </a:solidFill>
              <a:latin typeface="Georgia"/>
              <a:ea typeface="Georgia"/>
              <a:cs typeface="Georgia"/>
              <a:sym typeface="Georgia"/>
            </a:endParaRPr>
          </a:p>
        </p:txBody>
      </p:sp>
      <p:sp>
        <p:nvSpPr>
          <p:cNvPr id="625" name="Google Shape;625;p63"/>
          <p:cNvSpPr txBox="1"/>
          <p:nvPr>
            <p:ph idx="1" type="body"/>
          </p:nvPr>
        </p:nvSpPr>
        <p:spPr>
          <a:xfrm>
            <a:off x="311700" y="863550"/>
            <a:ext cx="7848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Objective:</a:t>
            </a:r>
            <a:r>
              <a:rPr lang="en" sz="1600">
                <a:latin typeface="Georgia"/>
                <a:ea typeface="Georgia"/>
                <a:cs typeface="Georgia"/>
                <a:sym typeface="Georgia"/>
              </a:rPr>
              <a:t> validate an integrative microscopy system to better interrogate coupled electrical and mechanical behaviors of neurons and cancer cells</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Method:</a:t>
            </a:r>
            <a:r>
              <a:rPr lang="en" sz="1600">
                <a:latin typeface="Georgia"/>
                <a:ea typeface="Georgia"/>
                <a:cs typeface="Georgia"/>
                <a:sym typeface="Georgia"/>
              </a:rPr>
              <a:t> All-optical electro-mechano-physiological interrogation system</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Experimental results:</a:t>
            </a:r>
            <a:r>
              <a:rPr lang="en" sz="1600">
                <a:latin typeface="Georgia"/>
                <a:ea typeface="Georgia"/>
                <a:cs typeface="Georgia"/>
                <a:sym typeface="Georgia"/>
              </a:rPr>
              <a:t> Neuron spikes and cancer cell calcium signaling</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Applications:</a:t>
            </a:r>
            <a:r>
              <a:rPr lang="en" sz="1600">
                <a:latin typeface="Georgia"/>
                <a:ea typeface="Georgia"/>
                <a:cs typeface="Georgia"/>
                <a:sym typeface="Georgia"/>
              </a:rPr>
              <a:t> Direct link between behavior and functionality, treatment progression in neurodegenerative diseases and tumorigenesis</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Previous methods:</a:t>
            </a:r>
            <a:r>
              <a:rPr lang="en" sz="1600">
                <a:latin typeface="Georgia"/>
                <a:ea typeface="Georgia"/>
                <a:cs typeface="Georgia"/>
                <a:sym typeface="Georgia"/>
              </a:rPr>
              <a:t> the patch-clamp</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Experimental Design:</a:t>
            </a:r>
            <a:r>
              <a:rPr lang="en" sz="1600">
                <a:latin typeface="Georgia"/>
                <a:ea typeface="Georgia"/>
                <a:cs typeface="Georgia"/>
                <a:sym typeface="Georgia"/>
              </a:rPr>
              <a:t> GEPs, signal creation, selective illumination, optical paths</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Future Direction:</a:t>
            </a:r>
            <a:r>
              <a:rPr lang="en" sz="1600">
                <a:latin typeface="Georgia"/>
                <a:ea typeface="Georgia"/>
                <a:cs typeface="Georgia"/>
                <a:sym typeface="Georgia"/>
              </a:rPr>
              <a:t> </a:t>
            </a:r>
            <a:r>
              <a:rPr i="1" lang="en" sz="1600">
                <a:latin typeface="Georgia"/>
                <a:ea typeface="Georgia"/>
                <a:cs typeface="Georgia"/>
                <a:sym typeface="Georgia"/>
              </a:rPr>
              <a:t>in vivo</a:t>
            </a:r>
            <a:r>
              <a:rPr lang="en" sz="1600">
                <a:latin typeface="Georgia"/>
                <a:ea typeface="Georgia"/>
                <a:cs typeface="Georgia"/>
                <a:sym typeface="Georgia"/>
              </a:rPr>
              <a:t> study of zebrafish neural activity</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References</a:t>
            </a:r>
            <a:endParaRPr b="1"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Questions</a:t>
            </a:r>
            <a:endParaRPr b="1" sz="1600">
              <a:latin typeface="Georgia"/>
              <a:ea typeface="Georgia"/>
              <a:cs typeface="Georgia"/>
              <a:sym typeface="Georgi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9" name="Shape 629"/>
        <p:cNvGrpSpPr/>
        <p:nvPr/>
      </p:nvGrpSpPr>
      <p:grpSpPr>
        <a:xfrm>
          <a:off x="0" y="0"/>
          <a:ext cx="0" cy="0"/>
          <a:chOff x="0" y="0"/>
          <a:chExt cx="0" cy="0"/>
        </a:xfrm>
      </p:grpSpPr>
      <p:pic>
        <p:nvPicPr>
          <p:cNvPr id="630" name="Google Shape;630;p64"/>
          <p:cNvPicPr preferRelativeResize="0"/>
          <p:nvPr/>
        </p:nvPicPr>
        <p:blipFill>
          <a:blip r:embed="rId3">
            <a:alphaModFix/>
          </a:blip>
          <a:stretch>
            <a:fillRect/>
          </a:stretch>
        </p:blipFill>
        <p:spPr>
          <a:xfrm rot="5400000">
            <a:off x="6290363" y="1321363"/>
            <a:ext cx="4172075" cy="2907450"/>
          </a:xfrm>
          <a:prstGeom prst="rect">
            <a:avLst/>
          </a:prstGeom>
          <a:noFill/>
          <a:ln>
            <a:noFill/>
          </a:ln>
        </p:spPr>
      </p:pic>
      <p:sp>
        <p:nvSpPr>
          <p:cNvPr id="631" name="Google Shape;631;p64"/>
          <p:cNvSpPr txBox="1"/>
          <p:nvPr>
            <p:ph type="title"/>
          </p:nvPr>
        </p:nvSpPr>
        <p:spPr>
          <a:xfrm>
            <a:off x="311700" y="239375"/>
            <a:ext cx="603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Outline</a:t>
            </a:r>
            <a:endParaRPr>
              <a:solidFill>
                <a:srgbClr val="1155CC"/>
              </a:solidFill>
              <a:latin typeface="Georgia"/>
              <a:ea typeface="Georgia"/>
              <a:cs typeface="Georgia"/>
              <a:sym typeface="Georgia"/>
            </a:endParaRPr>
          </a:p>
        </p:txBody>
      </p:sp>
      <p:sp>
        <p:nvSpPr>
          <p:cNvPr id="632" name="Google Shape;632;p64"/>
          <p:cNvSpPr txBox="1"/>
          <p:nvPr>
            <p:ph idx="1" type="body"/>
          </p:nvPr>
        </p:nvSpPr>
        <p:spPr>
          <a:xfrm>
            <a:off x="311700" y="863550"/>
            <a:ext cx="7848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Objective:</a:t>
            </a:r>
            <a:r>
              <a:rPr lang="en" sz="1600">
                <a:solidFill>
                  <a:srgbClr val="D9D9D9"/>
                </a:solidFill>
                <a:latin typeface="Georgia"/>
                <a:ea typeface="Georgia"/>
                <a:cs typeface="Georgia"/>
                <a:sym typeface="Georgia"/>
              </a:rPr>
              <a:t> validate an integrative microscopy system to better interrogate coupled electrical and mechanical behaviors of neurons and cancer cells</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Method:</a:t>
            </a:r>
            <a:r>
              <a:rPr lang="en" sz="1600">
                <a:solidFill>
                  <a:srgbClr val="D9D9D9"/>
                </a:solidFill>
                <a:latin typeface="Georgia"/>
                <a:ea typeface="Georgia"/>
                <a:cs typeface="Georgia"/>
                <a:sym typeface="Georgia"/>
              </a:rPr>
              <a:t> All-optical electro-mechano-physiological interrogation system</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Experimental results:</a:t>
            </a:r>
            <a:r>
              <a:rPr lang="en" sz="1600">
                <a:solidFill>
                  <a:srgbClr val="D9D9D9"/>
                </a:solidFill>
                <a:latin typeface="Georgia"/>
                <a:ea typeface="Georgia"/>
                <a:cs typeface="Georgia"/>
                <a:sym typeface="Georgia"/>
              </a:rPr>
              <a:t> Neuron spikes and cancer cell calcium signaling</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Applications:</a:t>
            </a:r>
            <a:r>
              <a:rPr lang="en" sz="1600">
                <a:solidFill>
                  <a:srgbClr val="D9D9D9"/>
                </a:solidFill>
                <a:latin typeface="Georgia"/>
                <a:ea typeface="Georgia"/>
                <a:cs typeface="Georgia"/>
                <a:sym typeface="Georgia"/>
              </a:rPr>
              <a:t> Direct link between behavior and functionality, treatment progression in neurodegenerative diseases and tumorigenesis</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Previous methods:</a:t>
            </a:r>
            <a:r>
              <a:rPr lang="en" sz="1600">
                <a:solidFill>
                  <a:srgbClr val="D9D9D9"/>
                </a:solidFill>
                <a:latin typeface="Georgia"/>
                <a:ea typeface="Georgia"/>
                <a:cs typeface="Georgia"/>
                <a:sym typeface="Georgia"/>
              </a:rPr>
              <a:t> the patch-clamp</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Experimental Design:</a:t>
            </a:r>
            <a:r>
              <a:rPr lang="en" sz="1600">
                <a:solidFill>
                  <a:srgbClr val="D9D9D9"/>
                </a:solidFill>
                <a:latin typeface="Georgia"/>
                <a:ea typeface="Georgia"/>
                <a:cs typeface="Georgia"/>
                <a:sym typeface="Georgia"/>
              </a:rPr>
              <a:t> GEPs, signal creation, selective illumination, optical paths</a:t>
            </a:r>
            <a:endParaRPr sz="1600">
              <a:solidFill>
                <a:srgbClr val="D9D9D9"/>
              </a:solidFill>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Future Direction:</a:t>
            </a:r>
            <a:r>
              <a:rPr lang="en" sz="1600">
                <a:latin typeface="Georgia"/>
                <a:ea typeface="Georgia"/>
                <a:cs typeface="Georgia"/>
                <a:sym typeface="Georgia"/>
              </a:rPr>
              <a:t> </a:t>
            </a:r>
            <a:r>
              <a:rPr i="1" lang="en" sz="1600">
                <a:latin typeface="Georgia"/>
                <a:ea typeface="Georgia"/>
                <a:cs typeface="Georgia"/>
                <a:sym typeface="Georgia"/>
              </a:rPr>
              <a:t>in vivo</a:t>
            </a:r>
            <a:r>
              <a:rPr lang="en" sz="1600">
                <a:latin typeface="Georgia"/>
                <a:ea typeface="Georgia"/>
                <a:cs typeface="Georgia"/>
                <a:sym typeface="Georgia"/>
              </a:rPr>
              <a:t> study of zebrafish neural activity</a:t>
            </a:r>
            <a:endParaRPr sz="1600">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References</a:t>
            </a:r>
            <a:endParaRPr b="1"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Questions</a:t>
            </a:r>
            <a:endParaRPr b="1" sz="1600">
              <a:solidFill>
                <a:srgbClr val="D9D9D9"/>
              </a:solidFill>
              <a:latin typeface="Georgia"/>
              <a:ea typeface="Georgia"/>
              <a:cs typeface="Georgia"/>
              <a:sym typeface="Georgi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65"/>
          <p:cNvSpPr/>
          <p:nvPr/>
        </p:nvSpPr>
        <p:spPr>
          <a:xfrm>
            <a:off x="4923300" y="2296850"/>
            <a:ext cx="3795300" cy="21582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5"/>
          <p:cNvSpPr txBox="1"/>
          <p:nvPr>
            <p:ph type="title"/>
          </p:nvPr>
        </p:nvSpPr>
        <p:spPr>
          <a:xfrm>
            <a:off x="311700" y="150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On-going Work </a:t>
            </a:r>
            <a:endParaRPr>
              <a:solidFill>
                <a:srgbClr val="1155CC"/>
              </a:solidFill>
              <a:latin typeface="Georgia"/>
              <a:ea typeface="Georgia"/>
              <a:cs typeface="Georgia"/>
              <a:sym typeface="Georgia"/>
            </a:endParaRPr>
          </a:p>
        </p:txBody>
      </p:sp>
      <p:sp>
        <p:nvSpPr>
          <p:cNvPr id="639" name="Google Shape;639;p65"/>
          <p:cNvSpPr txBox="1"/>
          <p:nvPr>
            <p:ph idx="1" type="body"/>
          </p:nvPr>
        </p:nvSpPr>
        <p:spPr>
          <a:xfrm>
            <a:off x="311700" y="1038694"/>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latin typeface="Georgia"/>
                <a:ea typeface="Georgia"/>
                <a:cs typeface="Georgia"/>
                <a:sym typeface="Georgia"/>
              </a:rPr>
              <a:t>By expanding the system to 3D we will be able to study in the vault zebrafish brain to determine brain signal variations in response to visual stimuli.  </a:t>
            </a:r>
            <a:endParaRPr sz="2000">
              <a:latin typeface="Georgia"/>
              <a:ea typeface="Georgia"/>
              <a:cs typeface="Georgia"/>
              <a:sym typeface="Georgia"/>
            </a:endParaRPr>
          </a:p>
        </p:txBody>
      </p:sp>
      <p:pic>
        <p:nvPicPr>
          <p:cNvPr id="640" name="Google Shape;640;p65"/>
          <p:cNvPicPr preferRelativeResize="0"/>
          <p:nvPr/>
        </p:nvPicPr>
        <p:blipFill>
          <a:blip r:embed="rId3">
            <a:alphaModFix/>
          </a:blip>
          <a:stretch>
            <a:fillRect/>
          </a:stretch>
        </p:blipFill>
        <p:spPr>
          <a:xfrm>
            <a:off x="607044" y="2995850"/>
            <a:ext cx="3964950" cy="1573025"/>
          </a:xfrm>
          <a:prstGeom prst="rect">
            <a:avLst/>
          </a:prstGeom>
          <a:noFill/>
          <a:ln>
            <a:noFill/>
          </a:ln>
        </p:spPr>
      </p:pic>
      <p:pic>
        <p:nvPicPr>
          <p:cNvPr id="641" name="Google Shape;641;p65"/>
          <p:cNvPicPr preferRelativeResize="0"/>
          <p:nvPr/>
        </p:nvPicPr>
        <p:blipFill>
          <a:blip r:embed="rId4">
            <a:alphaModFix/>
          </a:blip>
          <a:stretch>
            <a:fillRect/>
          </a:stretch>
        </p:blipFill>
        <p:spPr>
          <a:xfrm>
            <a:off x="5269674" y="2296849"/>
            <a:ext cx="3138075" cy="2158249"/>
          </a:xfrm>
          <a:prstGeom prst="rect">
            <a:avLst/>
          </a:prstGeom>
          <a:noFill/>
          <a:ln>
            <a:noFill/>
          </a:ln>
        </p:spPr>
      </p:pic>
      <p:cxnSp>
        <p:nvCxnSpPr>
          <p:cNvPr id="642" name="Google Shape;642;p65"/>
          <p:cNvCxnSpPr/>
          <p:nvPr/>
        </p:nvCxnSpPr>
        <p:spPr>
          <a:xfrm flipH="1" rot="10800000">
            <a:off x="3807416" y="2449339"/>
            <a:ext cx="2654700" cy="952800"/>
          </a:xfrm>
          <a:prstGeom prst="straightConnector1">
            <a:avLst/>
          </a:prstGeom>
          <a:noFill/>
          <a:ln cap="flat" cmpd="sng" w="28575">
            <a:solidFill>
              <a:srgbClr val="000000"/>
            </a:solidFill>
            <a:prstDash val="solid"/>
            <a:round/>
            <a:headEnd len="med" w="med" type="none"/>
            <a:tailEnd len="med" w="med" type="none"/>
          </a:ln>
        </p:spPr>
      </p:cxnSp>
      <p:cxnSp>
        <p:nvCxnSpPr>
          <p:cNvPr id="643" name="Google Shape;643;p65"/>
          <p:cNvCxnSpPr/>
          <p:nvPr/>
        </p:nvCxnSpPr>
        <p:spPr>
          <a:xfrm>
            <a:off x="3908714" y="3943350"/>
            <a:ext cx="1544100" cy="42090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66"/>
          <p:cNvSpPr txBox="1"/>
          <p:nvPr>
            <p:ph type="title"/>
          </p:nvPr>
        </p:nvSpPr>
        <p:spPr>
          <a:xfrm>
            <a:off x="311700" y="110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The Ideal System</a:t>
            </a:r>
            <a:endParaRPr>
              <a:solidFill>
                <a:srgbClr val="1155CC"/>
              </a:solidFill>
              <a:latin typeface="Georgia"/>
              <a:ea typeface="Georgia"/>
              <a:cs typeface="Georgia"/>
              <a:sym typeface="Georgia"/>
            </a:endParaRPr>
          </a:p>
        </p:txBody>
      </p:sp>
      <p:sp>
        <p:nvSpPr>
          <p:cNvPr id="649" name="Google Shape;649;p66"/>
          <p:cNvSpPr txBox="1"/>
          <p:nvPr>
            <p:ph idx="1" type="body"/>
          </p:nvPr>
        </p:nvSpPr>
        <p:spPr>
          <a:xfrm>
            <a:off x="311700" y="863550"/>
            <a:ext cx="7829400" cy="410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High-s</a:t>
            </a:r>
            <a:r>
              <a:rPr lang="en">
                <a:latin typeface="Georgia"/>
                <a:ea typeface="Georgia"/>
                <a:cs typeface="Georgia"/>
                <a:sym typeface="Georgia"/>
              </a:rPr>
              <a:t>peed (1KHz)</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Synchronized</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Spatial</a:t>
            </a:r>
            <a:r>
              <a:rPr lang="en">
                <a:latin typeface="Georgia"/>
                <a:ea typeface="Georgia"/>
                <a:cs typeface="Georgia"/>
                <a:sym typeface="Georgia"/>
              </a:rPr>
              <a:t> precision/ resolution</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High signal-to-noise ratio</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Throughput</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Low phototoxicity</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Long-term and non-invasive study</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i="1" lang="en">
                <a:latin typeface="Georgia"/>
                <a:ea typeface="Georgia"/>
                <a:cs typeface="Georgia"/>
                <a:sym typeface="Georgia"/>
              </a:rPr>
              <a:t>In vivo</a:t>
            </a:r>
            <a:r>
              <a:rPr lang="en">
                <a:latin typeface="Georgia"/>
                <a:ea typeface="Georgia"/>
                <a:cs typeface="Georgia"/>
                <a:sym typeface="Georgia"/>
              </a:rPr>
              <a:t> applications</a:t>
            </a:r>
            <a:endParaRPr>
              <a:latin typeface="Georgia"/>
              <a:ea typeface="Georgia"/>
              <a:cs typeface="Georgia"/>
              <a:sym typeface="Georgia"/>
            </a:endParaRPr>
          </a:p>
          <a:p>
            <a:pPr indent="0" lvl="0" marL="0" rtl="0" algn="l">
              <a:spcBef>
                <a:spcPts val="1200"/>
              </a:spcBef>
              <a:spcAft>
                <a:spcPts val="1200"/>
              </a:spcAft>
              <a:buNone/>
            </a:pPr>
            <a:r>
              <a:rPr lang="en">
                <a:latin typeface="Georgia"/>
                <a:ea typeface="Georgia"/>
                <a:cs typeface="Georgia"/>
                <a:sym typeface="Georgia"/>
              </a:rPr>
              <a:t>Through integrative biological engineering, we are able to </a:t>
            </a:r>
            <a:r>
              <a:rPr b="1" lang="en">
                <a:latin typeface="Georgia"/>
                <a:ea typeface="Georgia"/>
                <a:cs typeface="Georgia"/>
                <a:sym typeface="Georgia"/>
              </a:rPr>
              <a:t>non-invasively</a:t>
            </a:r>
            <a:r>
              <a:rPr lang="en">
                <a:latin typeface="Georgia"/>
                <a:ea typeface="Georgia"/>
                <a:cs typeface="Georgia"/>
                <a:sym typeface="Georgia"/>
              </a:rPr>
              <a:t> study </a:t>
            </a:r>
            <a:r>
              <a:rPr b="1" lang="en">
                <a:latin typeface="Georgia"/>
                <a:ea typeface="Georgia"/>
                <a:cs typeface="Georgia"/>
                <a:sym typeface="Georgia"/>
              </a:rPr>
              <a:t>neuron firing patterns</a:t>
            </a:r>
            <a:r>
              <a:rPr lang="en">
                <a:latin typeface="Georgia"/>
                <a:ea typeface="Georgia"/>
                <a:cs typeface="Georgia"/>
                <a:sym typeface="Georgia"/>
              </a:rPr>
              <a:t> and </a:t>
            </a:r>
            <a:r>
              <a:rPr b="1" lang="en">
                <a:latin typeface="Georgia"/>
                <a:ea typeface="Georgia"/>
                <a:cs typeface="Georgia"/>
                <a:sym typeface="Georgia"/>
              </a:rPr>
              <a:t>calcium </a:t>
            </a:r>
            <a:r>
              <a:rPr b="1" lang="en">
                <a:latin typeface="Georgia"/>
                <a:ea typeface="Georgia"/>
                <a:cs typeface="Georgia"/>
                <a:sym typeface="Georgia"/>
              </a:rPr>
              <a:t>signaling</a:t>
            </a:r>
            <a:r>
              <a:rPr lang="en">
                <a:latin typeface="Georgia"/>
                <a:ea typeface="Georgia"/>
                <a:cs typeface="Georgia"/>
                <a:sym typeface="Georgia"/>
              </a:rPr>
              <a:t> to better understand </a:t>
            </a:r>
            <a:r>
              <a:rPr b="1" lang="en">
                <a:latin typeface="Georgia"/>
                <a:ea typeface="Georgia"/>
                <a:cs typeface="Georgia"/>
                <a:sym typeface="Georgia"/>
              </a:rPr>
              <a:t>electro-mechanical processes </a:t>
            </a:r>
            <a:r>
              <a:rPr lang="en">
                <a:latin typeface="Georgia"/>
                <a:ea typeface="Georgia"/>
                <a:cs typeface="Georgia"/>
                <a:sym typeface="Georgia"/>
              </a:rPr>
              <a:t>that promote communication, migration, and proliferation. </a:t>
            </a:r>
            <a:endParaRPr>
              <a:latin typeface="Georgia"/>
              <a:ea typeface="Georgia"/>
              <a:cs typeface="Georgia"/>
              <a:sym typeface="Georgia"/>
            </a:endParaRPr>
          </a:p>
        </p:txBody>
      </p:sp>
      <p:pic>
        <p:nvPicPr>
          <p:cNvPr id="650" name="Google Shape;650;p66"/>
          <p:cNvPicPr preferRelativeResize="0"/>
          <p:nvPr/>
        </p:nvPicPr>
        <p:blipFill>
          <a:blip r:embed="rId3">
            <a:alphaModFix/>
          </a:blip>
          <a:stretch>
            <a:fillRect/>
          </a:stretch>
        </p:blipFill>
        <p:spPr>
          <a:xfrm flipH="1">
            <a:off x="6533950" y="345150"/>
            <a:ext cx="2000126" cy="3033376"/>
          </a:xfrm>
          <a:prstGeom prst="rect">
            <a:avLst/>
          </a:prstGeom>
          <a:noFill/>
          <a:ln>
            <a:noFill/>
          </a:ln>
        </p:spPr>
      </p:pic>
      <p:sp>
        <p:nvSpPr>
          <p:cNvPr id="651" name="Google Shape;651;p66"/>
          <p:cNvSpPr/>
          <p:nvPr/>
        </p:nvSpPr>
        <p:spPr>
          <a:xfrm>
            <a:off x="5457150" y="1753018"/>
            <a:ext cx="956675" cy="312300"/>
          </a:xfrm>
          <a:custGeom>
            <a:rect b="b" l="l" r="r" t="t"/>
            <a:pathLst>
              <a:path extrusionOk="0" h="12492" w="38267">
                <a:moveTo>
                  <a:pt x="38267" y="12492"/>
                </a:moveTo>
                <a:cubicBezTo>
                  <a:pt x="38267" y="9302"/>
                  <a:pt x="32834" y="3536"/>
                  <a:pt x="31064" y="6190"/>
                </a:cubicBezTo>
                <a:cubicBezTo>
                  <a:pt x="30062" y="7693"/>
                  <a:pt x="28628" y="10599"/>
                  <a:pt x="27012" y="9791"/>
                </a:cubicBezTo>
                <a:cubicBezTo>
                  <a:pt x="24245" y="8408"/>
                  <a:pt x="27696" y="-193"/>
                  <a:pt x="24761" y="787"/>
                </a:cubicBezTo>
                <a:cubicBezTo>
                  <a:pt x="20915" y="2071"/>
                  <a:pt x="19153" y="7158"/>
                  <a:pt x="15307" y="8441"/>
                </a:cubicBezTo>
                <a:cubicBezTo>
                  <a:pt x="12503" y="9376"/>
                  <a:pt x="14350" y="1660"/>
                  <a:pt x="11706" y="337"/>
                </a:cubicBezTo>
                <a:cubicBezTo>
                  <a:pt x="7917" y="-1559"/>
                  <a:pt x="4237" y="5289"/>
                  <a:pt x="0" y="5289"/>
                </a:cubicBezTo>
              </a:path>
            </a:pathLst>
          </a:custGeom>
          <a:noFill/>
          <a:ln cap="flat" cmpd="sng" w="9525">
            <a:solidFill>
              <a:schemeClr val="dk2"/>
            </a:solidFill>
            <a:prstDash val="solid"/>
            <a:round/>
            <a:headEnd len="med" w="med" type="none"/>
            <a:tailEnd len="med" w="med" type="none"/>
          </a:ln>
          <a:effectLst>
            <a:outerShdw blurRad="71438" rotWithShape="0" algn="bl" dir="9240000" dist="19050">
              <a:srgbClr val="0000FF"/>
            </a:outerShdw>
          </a:effectLst>
        </p:spPr>
      </p:sp>
      <p:sp>
        <p:nvSpPr>
          <p:cNvPr id="652" name="Google Shape;652;p66"/>
          <p:cNvSpPr/>
          <p:nvPr/>
        </p:nvSpPr>
        <p:spPr>
          <a:xfrm>
            <a:off x="5875401" y="2618650"/>
            <a:ext cx="538425" cy="517725"/>
          </a:xfrm>
          <a:custGeom>
            <a:rect b="b" l="l" r="r" t="t"/>
            <a:pathLst>
              <a:path extrusionOk="0" h="20709" w="21537">
                <a:moveTo>
                  <a:pt x="828" y="20709"/>
                </a:moveTo>
                <a:cubicBezTo>
                  <a:pt x="-42" y="17665"/>
                  <a:pt x="-744" y="13233"/>
                  <a:pt x="1728" y="11255"/>
                </a:cubicBezTo>
                <a:cubicBezTo>
                  <a:pt x="3929" y="9494"/>
                  <a:pt x="6670" y="15630"/>
                  <a:pt x="9381" y="14856"/>
                </a:cubicBezTo>
                <a:cubicBezTo>
                  <a:pt x="12076" y="14086"/>
                  <a:pt x="10745" y="9412"/>
                  <a:pt x="11632" y="6753"/>
                </a:cubicBezTo>
                <a:cubicBezTo>
                  <a:pt x="12428" y="4366"/>
                  <a:pt x="16500" y="5436"/>
                  <a:pt x="18836" y="4502"/>
                </a:cubicBezTo>
                <a:cubicBezTo>
                  <a:pt x="20461" y="3852"/>
                  <a:pt x="20754" y="1565"/>
                  <a:pt x="21537" y="0"/>
                </a:cubicBezTo>
              </a:path>
            </a:pathLst>
          </a:custGeom>
          <a:noFill/>
          <a:ln cap="flat" cmpd="sng" w="9525">
            <a:solidFill>
              <a:schemeClr val="dk2"/>
            </a:solidFill>
            <a:prstDash val="solid"/>
            <a:round/>
            <a:headEnd len="med" w="med" type="none"/>
            <a:tailEnd len="med" w="med" type="none"/>
          </a:ln>
          <a:effectLst>
            <a:outerShdw blurRad="57150" rotWithShape="0" algn="bl" dir="5400000" dist="19050">
              <a:srgbClr val="00FF00"/>
            </a:outerShdw>
          </a:effectLst>
        </p:spPr>
      </p:sp>
      <p:sp>
        <p:nvSpPr>
          <p:cNvPr id="653" name="Google Shape;653;p66"/>
          <p:cNvSpPr/>
          <p:nvPr/>
        </p:nvSpPr>
        <p:spPr>
          <a:xfrm>
            <a:off x="5575325" y="2198427"/>
            <a:ext cx="720325" cy="287125"/>
          </a:xfrm>
          <a:custGeom>
            <a:rect b="b" l="l" r="r" t="t"/>
            <a:pathLst>
              <a:path extrusionOk="0" h="11485" w="28813">
                <a:moveTo>
                  <a:pt x="28813" y="3753"/>
                </a:moveTo>
                <a:cubicBezTo>
                  <a:pt x="27583" y="2277"/>
                  <a:pt x="26134" y="-456"/>
                  <a:pt x="24311" y="152"/>
                </a:cubicBezTo>
                <a:cubicBezTo>
                  <a:pt x="22273" y="831"/>
                  <a:pt x="23694" y="5483"/>
                  <a:pt x="21610" y="6004"/>
                </a:cubicBezTo>
                <a:cubicBezTo>
                  <a:pt x="20042" y="6396"/>
                  <a:pt x="18553" y="3480"/>
                  <a:pt x="17108" y="4203"/>
                </a:cubicBezTo>
                <a:cubicBezTo>
                  <a:pt x="14165" y="5676"/>
                  <a:pt x="13621" y="10998"/>
                  <a:pt x="10355" y="11406"/>
                </a:cubicBezTo>
                <a:cubicBezTo>
                  <a:pt x="7819" y="11723"/>
                  <a:pt x="6628" y="7872"/>
                  <a:pt x="4502" y="6454"/>
                </a:cubicBezTo>
                <a:cubicBezTo>
                  <a:pt x="3229" y="5605"/>
                  <a:pt x="1530" y="7355"/>
                  <a:pt x="0" y="7355"/>
                </a:cubicBezTo>
              </a:path>
            </a:pathLst>
          </a:custGeom>
          <a:noFill/>
          <a:ln cap="flat" cmpd="sng" w="9525">
            <a:solidFill>
              <a:schemeClr val="dk2"/>
            </a:solidFill>
            <a:prstDash val="solid"/>
            <a:round/>
            <a:headEnd len="med" w="med" type="none"/>
            <a:tailEnd len="med" w="med" type="none"/>
          </a:ln>
          <a:effectLst>
            <a:outerShdw blurRad="171450" rotWithShape="0" algn="bl" dist="19050">
              <a:srgbClr val="FF0000"/>
            </a:outerShdw>
          </a:effectLst>
        </p:spPr>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 name="Shape 657"/>
        <p:cNvGrpSpPr/>
        <p:nvPr/>
      </p:nvGrpSpPr>
      <p:grpSpPr>
        <a:xfrm>
          <a:off x="0" y="0"/>
          <a:ext cx="0" cy="0"/>
          <a:chOff x="0" y="0"/>
          <a:chExt cx="0" cy="0"/>
        </a:xfrm>
      </p:grpSpPr>
      <p:pic>
        <p:nvPicPr>
          <p:cNvPr id="658" name="Google Shape;658;p67"/>
          <p:cNvPicPr preferRelativeResize="0"/>
          <p:nvPr/>
        </p:nvPicPr>
        <p:blipFill>
          <a:blip r:embed="rId3">
            <a:alphaModFix/>
          </a:blip>
          <a:stretch>
            <a:fillRect/>
          </a:stretch>
        </p:blipFill>
        <p:spPr>
          <a:xfrm rot="5400000">
            <a:off x="6290363" y="1321363"/>
            <a:ext cx="4172075" cy="2907450"/>
          </a:xfrm>
          <a:prstGeom prst="rect">
            <a:avLst/>
          </a:prstGeom>
          <a:noFill/>
          <a:ln>
            <a:noFill/>
          </a:ln>
        </p:spPr>
      </p:pic>
      <p:sp>
        <p:nvSpPr>
          <p:cNvPr id="659" name="Google Shape;659;p67"/>
          <p:cNvSpPr txBox="1"/>
          <p:nvPr>
            <p:ph type="title"/>
          </p:nvPr>
        </p:nvSpPr>
        <p:spPr>
          <a:xfrm>
            <a:off x="311700" y="239375"/>
            <a:ext cx="603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Outline</a:t>
            </a:r>
            <a:endParaRPr>
              <a:solidFill>
                <a:srgbClr val="1155CC"/>
              </a:solidFill>
              <a:latin typeface="Georgia"/>
              <a:ea typeface="Georgia"/>
              <a:cs typeface="Georgia"/>
              <a:sym typeface="Georgia"/>
            </a:endParaRPr>
          </a:p>
        </p:txBody>
      </p:sp>
      <p:sp>
        <p:nvSpPr>
          <p:cNvPr id="660" name="Google Shape;660;p67"/>
          <p:cNvSpPr txBox="1"/>
          <p:nvPr>
            <p:ph idx="1" type="body"/>
          </p:nvPr>
        </p:nvSpPr>
        <p:spPr>
          <a:xfrm>
            <a:off x="311700" y="863550"/>
            <a:ext cx="7848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Objective:</a:t>
            </a:r>
            <a:r>
              <a:rPr lang="en" sz="1600">
                <a:latin typeface="Georgia"/>
                <a:ea typeface="Georgia"/>
                <a:cs typeface="Georgia"/>
                <a:sym typeface="Georgia"/>
              </a:rPr>
              <a:t> validate an integrative microscopy system to better interrogate coupled electrical and mechanical behaviors of neurons and cancer cells</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Method:</a:t>
            </a:r>
            <a:r>
              <a:rPr lang="en" sz="1600">
                <a:latin typeface="Georgia"/>
                <a:ea typeface="Georgia"/>
                <a:cs typeface="Georgia"/>
                <a:sym typeface="Georgia"/>
              </a:rPr>
              <a:t> All-optical electro-mechano-physiological interrogation system</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Experimental results:</a:t>
            </a:r>
            <a:r>
              <a:rPr lang="en" sz="1600">
                <a:latin typeface="Georgia"/>
                <a:ea typeface="Georgia"/>
                <a:cs typeface="Georgia"/>
                <a:sym typeface="Georgia"/>
              </a:rPr>
              <a:t> Neuron spikes and cancer cell calcium signaling</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Applications:</a:t>
            </a:r>
            <a:r>
              <a:rPr lang="en" sz="1600">
                <a:latin typeface="Georgia"/>
                <a:ea typeface="Georgia"/>
                <a:cs typeface="Georgia"/>
                <a:sym typeface="Georgia"/>
              </a:rPr>
              <a:t> Direct link between behavior and functionality, treatment progression in neurodegenerative diseases and tumorigenesis</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Previous methods:</a:t>
            </a:r>
            <a:r>
              <a:rPr lang="en" sz="1600">
                <a:latin typeface="Georgia"/>
                <a:ea typeface="Georgia"/>
                <a:cs typeface="Georgia"/>
                <a:sym typeface="Georgia"/>
              </a:rPr>
              <a:t> the patch-clamp</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Experimental Design:</a:t>
            </a:r>
            <a:r>
              <a:rPr lang="en" sz="1600">
                <a:latin typeface="Georgia"/>
                <a:ea typeface="Georgia"/>
                <a:cs typeface="Georgia"/>
                <a:sym typeface="Georgia"/>
              </a:rPr>
              <a:t> GEPs, signal creation, selective illumination, optical paths</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Future Direction:</a:t>
            </a:r>
            <a:r>
              <a:rPr lang="en" sz="1600">
                <a:latin typeface="Georgia"/>
                <a:ea typeface="Georgia"/>
                <a:cs typeface="Georgia"/>
                <a:sym typeface="Georgia"/>
              </a:rPr>
              <a:t> </a:t>
            </a:r>
            <a:r>
              <a:rPr i="1" lang="en" sz="1600">
                <a:latin typeface="Georgia"/>
                <a:ea typeface="Georgia"/>
                <a:cs typeface="Georgia"/>
                <a:sym typeface="Georgia"/>
              </a:rPr>
              <a:t>in vivo</a:t>
            </a:r>
            <a:r>
              <a:rPr lang="en" sz="1600">
                <a:latin typeface="Georgia"/>
                <a:ea typeface="Georgia"/>
                <a:cs typeface="Georgia"/>
                <a:sym typeface="Georgia"/>
              </a:rPr>
              <a:t> study of zebrafish neural activity</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References</a:t>
            </a:r>
            <a:endParaRPr b="1"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Questions</a:t>
            </a:r>
            <a:endParaRPr b="1" sz="1600">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0" name="Shape 390"/>
        <p:cNvGrpSpPr/>
        <p:nvPr/>
      </p:nvGrpSpPr>
      <p:grpSpPr>
        <a:xfrm>
          <a:off x="0" y="0"/>
          <a:ext cx="0" cy="0"/>
          <a:chOff x="0" y="0"/>
          <a:chExt cx="0" cy="0"/>
        </a:xfrm>
      </p:grpSpPr>
      <p:pic>
        <p:nvPicPr>
          <p:cNvPr id="391" name="Google Shape;391;p32"/>
          <p:cNvPicPr preferRelativeResize="0"/>
          <p:nvPr/>
        </p:nvPicPr>
        <p:blipFill>
          <a:blip r:embed="rId3">
            <a:alphaModFix/>
          </a:blip>
          <a:stretch>
            <a:fillRect/>
          </a:stretch>
        </p:blipFill>
        <p:spPr>
          <a:xfrm rot="5400000">
            <a:off x="6290363" y="1321363"/>
            <a:ext cx="4172075" cy="2907450"/>
          </a:xfrm>
          <a:prstGeom prst="rect">
            <a:avLst/>
          </a:prstGeom>
          <a:noFill/>
          <a:ln>
            <a:noFill/>
          </a:ln>
        </p:spPr>
      </p:pic>
      <p:sp>
        <p:nvSpPr>
          <p:cNvPr id="392" name="Google Shape;392;p32"/>
          <p:cNvSpPr txBox="1"/>
          <p:nvPr>
            <p:ph type="title"/>
          </p:nvPr>
        </p:nvSpPr>
        <p:spPr>
          <a:xfrm>
            <a:off x="311700" y="239375"/>
            <a:ext cx="603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Outline</a:t>
            </a:r>
            <a:endParaRPr>
              <a:solidFill>
                <a:srgbClr val="1155CC"/>
              </a:solidFill>
              <a:latin typeface="Georgia"/>
              <a:ea typeface="Georgia"/>
              <a:cs typeface="Georgia"/>
              <a:sym typeface="Georgia"/>
            </a:endParaRPr>
          </a:p>
        </p:txBody>
      </p:sp>
      <p:sp>
        <p:nvSpPr>
          <p:cNvPr id="393" name="Google Shape;393;p32"/>
          <p:cNvSpPr txBox="1"/>
          <p:nvPr>
            <p:ph idx="1" type="body"/>
          </p:nvPr>
        </p:nvSpPr>
        <p:spPr>
          <a:xfrm>
            <a:off x="311700" y="863550"/>
            <a:ext cx="7848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Objective:</a:t>
            </a:r>
            <a:r>
              <a:rPr lang="en" sz="1600">
                <a:latin typeface="Georgia"/>
                <a:ea typeface="Georgia"/>
                <a:cs typeface="Georgia"/>
                <a:sym typeface="Georgia"/>
              </a:rPr>
              <a:t> </a:t>
            </a:r>
            <a:r>
              <a:rPr lang="en" sz="1600">
                <a:latin typeface="Georgia"/>
                <a:ea typeface="Georgia"/>
                <a:cs typeface="Georgia"/>
                <a:sym typeface="Georgia"/>
              </a:rPr>
              <a:t>validate</a:t>
            </a:r>
            <a:r>
              <a:rPr lang="en" sz="1600">
                <a:latin typeface="Georgia"/>
                <a:ea typeface="Georgia"/>
                <a:cs typeface="Georgia"/>
                <a:sym typeface="Georgia"/>
              </a:rPr>
              <a:t> an integrative microscopy system to better interrogate coupled electrical and mechanical behaviors of neurons and cancer cells</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Method:</a:t>
            </a:r>
            <a:r>
              <a:rPr lang="en" sz="1600">
                <a:latin typeface="Georgia"/>
                <a:ea typeface="Georgia"/>
                <a:cs typeface="Georgia"/>
                <a:sym typeface="Georgia"/>
              </a:rPr>
              <a:t> All-optical electro-mechano-physiological interrogation system</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Experimental results:</a:t>
            </a:r>
            <a:r>
              <a:rPr lang="en" sz="1600">
                <a:latin typeface="Georgia"/>
                <a:ea typeface="Georgia"/>
                <a:cs typeface="Georgia"/>
                <a:sym typeface="Georgia"/>
              </a:rPr>
              <a:t> Neuron spikes and cancer cell calcium signaling</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Applications:</a:t>
            </a:r>
            <a:r>
              <a:rPr lang="en" sz="1600">
                <a:latin typeface="Georgia"/>
                <a:ea typeface="Georgia"/>
                <a:cs typeface="Georgia"/>
                <a:sym typeface="Georgia"/>
              </a:rPr>
              <a:t> Direct link between behavior and functionality, treatment progression in neurodegenerative diseases and t</a:t>
            </a:r>
            <a:r>
              <a:rPr lang="en" sz="1600">
                <a:latin typeface="Georgia"/>
                <a:ea typeface="Georgia"/>
                <a:cs typeface="Georgia"/>
                <a:sym typeface="Georgia"/>
              </a:rPr>
              <a:t>umorigenesis</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Previous methods:</a:t>
            </a:r>
            <a:r>
              <a:rPr lang="en" sz="1600">
                <a:latin typeface="Georgia"/>
                <a:ea typeface="Georgia"/>
                <a:cs typeface="Georgia"/>
                <a:sym typeface="Georgia"/>
              </a:rPr>
              <a:t> the patch-clamp</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Experimental Design:</a:t>
            </a:r>
            <a:r>
              <a:rPr lang="en" sz="1600">
                <a:latin typeface="Georgia"/>
                <a:ea typeface="Georgia"/>
                <a:cs typeface="Georgia"/>
                <a:sym typeface="Georgia"/>
              </a:rPr>
              <a:t> GEPs, signal creation, selective illumination, optical paths</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Future Direction:</a:t>
            </a:r>
            <a:r>
              <a:rPr lang="en" sz="1600">
                <a:latin typeface="Georgia"/>
                <a:ea typeface="Georgia"/>
                <a:cs typeface="Georgia"/>
                <a:sym typeface="Georgia"/>
              </a:rPr>
              <a:t> </a:t>
            </a:r>
            <a:r>
              <a:rPr i="1" lang="en" sz="1600">
                <a:latin typeface="Georgia"/>
                <a:ea typeface="Georgia"/>
                <a:cs typeface="Georgia"/>
                <a:sym typeface="Georgia"/>
              </a:rPr>
              <a:t>in vivo</a:t>
            </a:r>
            <a:r>
              <a:rPr lang="en" sz="1600">
                <a:latin typeface="Georgia"/>
                <a:ea typeface="Georgia"/>
                <a:cs typeface="Georgia"/>
                <a:sym typeface="Georgia"/>
              </a:rPr>
              <a:t> study of zebrafish neural activity</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References</a:t>
            </a:r>
            <a:endParaRPr b="1"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Questions</a:t>
            </a:r>
            <a:endParaRPr b="1" sz="1600">
              <a:latin typeface="Georgia"/>
              <a:ea typeface="Georgia"/>
              <a:cs typeface="Georgia"/>
              <a:sym typeface="Georgi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 name="Shape 664"/>
        <p:cNvGrpSpPr/>
        <p:nvPr/>
      </p:nvGrpSpPr>
      <p:grpSpPr>
        <a:xfrm>
          <a:off x="0" y="0"/>
          <a:ext cx="0" cy="0"/>
          <a:chOff x="0" y="0"/>
          <a:chExt cx="0" cy="0"/>
        </a:xfrm>
      </p:grpSpPr>
      <p:pic>
        <p:nvPicPr>
          <p:cNvPr id="665" name="Google Shape;665;p68"/>
          <p:cNvPicPr preferRelativeResize="0"/>
          <p:nvPr/>
        </p:nvPicPr>
        <p:blipFill>
          <a:blip r:embed="rId3">
            <a:alphaModFix/>
          </a:blip>
          <a:stretch>
            <a:fillRect/>
          </a:stretch>
        </p:blipFill>
        <p:spPr>
          <a:xfrm rot="5400000">
            <a:off x="6290363" y="1321363"/>
            <a:ext cx="4172075" cy="2907450"/>
          </a:xfrm>
          <a:prstGeom prst="rect">
            <a:avLst/>
          </a:prstGeom>
          <a:noFill/>
          <a:ln>
            <a:noFill/>
          </a:ln>
        </p:spPr>
      </p:pic>
      <p:sp>
        <p:nvSpPr>
          <p:cNvPr id="666" name="Google Shape;666;p68"/>
          <p:cNvSpPr txBox="1"/>
          <p:nvPr>
            <p:ph type="title"/>
          </p:nvPr>
        </p:nvSpPr>
        <p:spPr>
          <a:xfrm>
            <a:off x="311700" y="239375"/>
            <a:ext cx="603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Outline</a:t>
            </a:r>
            <a:endParaRPr>
              <a:solidFill>
                <a:srgbClr val="1155CC"/>
              </a:solidFill>
              <a:latin typeface="Georgia"/>
              <a:ea typeface="Georgia"/>
              <a:cs typeface="Georgia"/>
              <a:sym typeface="Georgia"/>
            </a:endParaRPr>
          </a:p>
        </p:txBody>
      </p:sp>
      <p:sp>
        <p:nvSpPr>
          <p:cNvPr id="667" name="Google Shape;667;p68"/>
          <p:cNvSpPr txBox="1"/>
          <p:nvPr>
            <p:ph idx="1" type="body"/>
          </p:nvPr>
        </p:nvSpPr>
        <p:spPr>
          <a:xfrm>
            <a:off x="311700" y="863550"/>
            <a:ext cx="7848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Objective:</a:t>
            </a:r>
            <a:r>
              <a:rPr lang="en" sz="1600">
                <a:solidFill>
                  <a:srgbClr val="D9D9D9"/>
                </a:solidFill>
                <a:latin typeface="Georgia"/>
                <a:ea typeface="Georgia"/>
                <a:cs typeface="Georgia"/>
                <a:sym typeface="Georgia"/>
              </a:rPr>
              <a:t> validate an integrative microscopy system to better interrogate coupled electrical and mechanical behaviors of neurons and cancer cells</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Method:</a:t>
            </a:r>
            <a:r>
              <a:rPr lang="en" sz="1600">
                <a:solidFill>
                  <a:srgbClr val="D9D9D9"/>
                </a:solidFill>
                <a:latin typeface="Georgia"/>
                <a:ea typeface="Georgia"/>
                <a:cs typeface="Georgia"/>
                <a:sym typeface="Georgia"/>
              </a:rPr>
              <a:t> All-optical electro-mechano-physiological interrogation system</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Experimental results:</a:t>
            </a:r>
            <a:r>
              <a:rPr lang="en" sz="1600">
                <a:solidFill>
                  <a:srgbClr val="D9D9D9"/>
                </a:solidFill>
                <a:latin typeface="Georgia"/>
                <a:ea typeface="Georgia"/>
                <a:cs typeface="Georgia"/>
                <a:sym typeface="Georgia"/>
              </a:rPr>
              <a:t> Neuron spikes and cancer cell calcium signaling</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Applications:</a:t>
            </a:r>
            <a:r>
              <a:rPr lang="en" sz="1600">
                <a:solidFill>
                  <a:srgbClr val="D9D9D9"/>
                </a:solidFill>
                <a:latin typeface="Georgia"/>
                <a:ea typeface="Georgia"/>
                <a:cs typeface="Georgia"/>
                <a:sym typeface="Georgia"/>
              </a:rPr>
              <a:t> Direct link between behavior and functionality, treatment progression in neurodegenerative diseases and tumorigenesis</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Previous methods:</a:t>
            </a:r>
            <a:r>
              <a:rPr lang="en" sz="1600">
                <a:solidFill>
                  <a:srgbClr val="D9D9D9"/>
                </a:solidFill>
                <a:latin typeface="Georgia"/>
                <a:ea typeface="Georgia"/>
                <a:cs typeface="Georgia"/>
                <a:sym typeface="Georgia"/>
              </a:rPr>
              <a:t> the patch-clamp</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Experimental Design:</a:t>
            </a:r>
            <a:r>
              <a:rPr lang="en" sz="1600">
                <a:solidFill>
                  <a:srgbClr val="D9D9D9"/>
                </a:solidFill>
                <a:latin typeface="Georgia"/>
                <a:ea typeface="Georgia"/>
                <a:cs typeface="Georgia"/>
                <a:sym typeface="Georgia"/>
              </a:rPr>
              <a:t> GEPs, signal creation, selective illumination, optical paths</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Future Direction:</a:t>
            </a:r>
            <a:r>
              <a:rPr lang="en" sz="1600">
                <a:solidFill>
                  <a:srgbClr val="D9D9D9"/>
                </a:solidFill>
                <a:latin typeface="Georgia"/>
                <a:ea typeface="Georgia"/>
                <a:cs typeface="Georgia"/>
                <a:sym typeface="Georgia"/>
              </a:rPr>
              <a:t> </a:t>
            </a:r>
            <a:r>
              <a:rPr i="1" lang="en" sz="1600">
                <a:solidFill>
                  <a:srgbClr val="D9D9D9"/>
                </a:solidFill>
                <a:latin typeface="Georgia"/>
                <a:ea typeface="Georgia"/>
                <a:cs typeface="Georgia"/>
                <a:sym typeface="Georgia"/>
              </a:rPr>
              <a:t>in vivo</a:t>
            </a:r>
            <a:r>
              <a:rPr lang="en" sz="1600">
                <a:solidFill>
                  <a:srgbClr val="D9D9D9"/>
                </a:solidFill>
                <a:latin typeface="Georgia"/>
                <a:ea typeface="Georgia"/>
                <a:cs typeface="Georgia"/>
                <a:sym typeface="Georgia"/>
              </a:rPr>
              <a:t> study of zebrafish neural activity</a:t>
            </a:r>
            <a:endParaRPr sz="1600">
              <a:solidFill>
                <a:srgbClr val="D9D9D9"/>
              </a:solidFill>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References</a:t>
            </a:r>
            <a:endParaRPr b="1"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Questions</a:t>
            </a:r>
            <a:endParaRPr b="1" sz="1600">
              <a:latin typeface="Georgia"/>
              <a:ea typeface="Georgia"/>
              <a:cs typeface="Georgia"/>
              <a:sym typeface="Georgi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69"/>
          <p:cNvSpPr txBox="1"/>
          <p:nvPr>
            <p:ph type="title"/>
          </p:nvPr>
        </p:nvSpPr>
        <p:spPr>
          <a:xfrm>
            <a:off x="311700" y="153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References</a:t>
            </a:r>
            <a:endParaRPr>
              <a:solidFill>
                <a:srgbClr val="1155CC"/>
              </a:solidFill>
              <a:latin typeface="Georgia"/>
              <a:ea typeface="Georgia"/>
              <a:cs typeface="Georgia"/>
              <a:sym typeface="Georgia"/>
            </a:endParaRPr>
          </a:p>
        </p:txBody>
      </p:sp>
      <p:sp>
        <p:nvSpPr>
          <p:cNvPr id="673" name="Google Shape;673;p69"/>
          <p:cNvSpPr txBox="1"/>
          <p:nvPr>
            <p:ph idx="1" type="body"/>
          </p:nvPr>
        </p:nvSpPr>
        <p:spPr>
          <a:xfrm>
            <a:off x="-100250" y="863550"/>
            <a:ext cx="8520600" cy="4212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300">
                <a:latin typeface="Times New Roman"/>
                <a:ea typeface="Times New Roman"/>
                <a:cs typeface="Times New Roman"/>
                <a:sym typeface="Times New Roman"/>
              </a:rPr>
              <a:t>Chenyu Liang, Qian Zhang, Xin Chen, Jiawei Liu, Mai Tanaka, Shu Wang, Sharon E. Lepler, Zeyuan Jin, Dietmar W. Siemann, Bo Zeng, Xin Tang, Human cancer cells generate spontaneous calcium transients and intercellular waves that modulate tumor growth, Biomaterials, Volume 290, 2022, 121823, ISSN 0142-9612, https://doi.org/10.1016/j.biomaterials.2022.121823.</a:t>
            </a:r>
            <a:endParaRPr sz="1300">
              <a:latin typeface="Times New Roman"/>
              <a:ea typeface="Times New Roman"/>
              <a:cs typeface="Times New Roman"/>
              <a:sym typeface="Times New Roman"/>
            </a:endParaRPr>
          </a:p>
          <a:p>
            <a:pPr indent="0" lvl="0" marL="457200" rtl="0" algn="l">
              <a:spcBef>
                <a:spcPts val="1200"/>
              </a:spcBef>
              <a:spcAft>
                <a:spcPts val="0"/>
              </a:spcAft>
              <a:buNone/>
            </a:pPr>
            <a:r>
              <a:rPr lang="en" sz="1300">
                <a:latin typeface="Times New Roman"/>
                <a:ea typeface="Times New Roman"/>
                <a:cs typeface="Times New Roman"/>
                <a:sym typeface="Times New Roman"/>
              </a:rPr>
              <a:t>Werley, C. A., Brookings, T., Upadhyay, H., Williams, L. A., McManus, O. B., &amp; Dempsey, G. T. (2017, September 11). </a:t>
            </a:r>
            <a:r>
              <a:rPr i="1" lang="en" sz="1300">
                <a:latin typeface="Times New Roman"/>
                <a:ea typeface="Times New Roman"/>
                <a:cs typeface="Times New Roman"/>
                <a:sym typeface="Times New Roman"/>
              </a:rPr>
              <a:t>All-optical electrophysiology for disease modeling and pharmacologicalf characterization of neurons</a:t>
            </a:r>
            <a:r>
              <a:rPr lang="en" sz="1300">
                <a:latin typeface="Times New Roman"/>
                <a:ea typeface="Times New Roman"/>
                <a:cs typeface="Times New Roman"/>
                <a:sym typeface="Times New Roman"/>
              </a:rPr>
              <a:t>. Current protocols in pharmacology. Retrieved October 3, 2022, from </a:t>
            </a:r>
            <a:r>
              <a:rPr lang="en" sz="1300" u="sng">
                <a:latin typeface="Times New Roman"/>
                <a:ea typeface="Times New Roman"/>
                <a:cs typeface="Times New Roman"/>
                <a:sym typeface="Times New Roman"/>
                <a:hlinkClick r:id="rId3"/>
              </a:rPr>
              <a:t>https://www.ncbi.nlm.nih.gov/pmc/articles/PMC5721518</a:t>
            </a:r>
            <a:endParaRPr sz="1300">
              <a:latin typeface="Times New Roman"/>
              <a:ea typeface="Times New Roman"/>
              <a:cs typeface="Times New Roman"/>
              <a:sym typeface="Times New Roman"/>
            </a:endParaRPr>
          </a:p>
          <a:p>
            <a:pPr indent="0" lvl="0" marL="457200" rtl="0" algn="l">
              <a:spcBef>
                <a:spcPts val="1200"/>
              </a:spcBef>
              <a:spcAft>
                <a:spcPts val="0"/>
              </a:spcAft>
              <a:buNone/>
            </a:pPr>
            <a:r>
              <a:rPr lang="en" sz="1300">
                <a:latin typeface="Times New Roman"/>
                <a:ea typeface="Times New Roman"/>
                <a:cs typeface="Times New Roman"/>
                <a:sym typeface="Times New Roman"/>
              </a:rPr>
              <a:t>Fish, K. N. (2009, October). </a:t>
            </a:r>
            <a:r>
              <a:rPr i="1" lang="en" sz="1300">
                <a:latin typeface="Times New Roman"/>
                <a:ea typeface="Times New Roman"/>
                <a:cs typeface="Times New Roman"/>
                <a:sym typeface="Times New Roman"/>
              </a:rPr>
              <a:t>Total internal reflection fluorescence (TIRF) microscopy</a:t>
            </a:r>
            <a:r>
              <a:rPr lang="en" sz="1300">
                <a:latin typeface="Times New Roman"/>
                <a:ea typeface="Times New Roman"/>
                <a:cs typeface="Times New Roman"/>
                <a:sym typeface="Times New Roman"/>
              </a:rPr>
              <a:t>. Current protocols in cytometry. Retrieved October 3, 2022, from </a:t>
            </a:r>
            <a:r>
              <a:rPr lang="en" sz="1300" u="sng">
                <a:latin typeface="Times New Roman"/>
                <a:ea typeface="Times New Roman"/>
                <a:cs typeface="Times New Roman"/>
                <a:sym typeface="Times New Roman"/>
                <a:hlinkClick r:id="rId4"/>
              </a:rPr>
              <a:t>https://www.ncbi.nlm.nih.gov/pmc/articles/PMC4540339</a:t>
            </a:r>
            <a:endParaRPr sz="1300">
              <a:latin typeface="Times New Roman"/>
              <a:ea typeface="Times New Roman"/>
              <a:cs typeface="Times New Roman"/>
              <a:sym typeface="Times New Roman"/>
            </a:endParaRPr>
          </a:p>
          <a:p>
            <a:pPr indent="0" lvl="0" marL="457200" rtl="0" algn="l">
              <a:spcBef>
                <a:spcPts val="1200"/>
              </a:spcBef>
              <a:spcAft>
                <a:spcPts val="0"/>
              </a:spcAft>
              <a:buNone/>
            </a:pPr>
            <a:r>
              <a:rPr lang="en" sz="1300">
                <a:latin typeface="Times New Roman"/>
                <a:ea typeface="Times New Roman"/>
                <a:cs typeface="Times New Roman"/>
                <a:sym typeface="Times New Roman"/>
              </a:rPr>
              <a:t>Lavagnino, Z., Zanacchi, F.C., Diaspro, A. (2013). Selective Plane Illumination Microscopy (SPIM). In: Roberts, G.C.K. (eds) Encyclopedia of Biophysics. Springer, Berlin, Heidelberg. </a:t>
            </a:r>
            <a:r>
              <a:rPr lang="en" sz="1300" u="sng">
                <a:latin typeface="Times New Roman"/>
                <a:ea typeface="Times New Roman"/>
                <a:cs typeface="Times New Roman"/>
                <a:sym typeface="Times New Roman"/>
                <a:hlinkClick r:id="rId5"/>
              </a:rPr>
              <a:t>https://doi.org/10.1007/978-3-642-16712-6_830</a:t>
            </a:r>
            <a:endParaRPr sz="1300">
              <a:latin typeface="Times New Roman"/>
              <a:ea typeface="Times New Roman"/>
              <a:cs typeface="Times New Roman"/>
              <a:sym typeface="Times New Roman"/>
            </a:endParaRPr>
          </a:p>
          <a:p>
            <a:pPr indent="0" lvl="0" marL="457200" rtl="0" algn="l">
              <a:spcBef>
                <a:spcPts val="1200"/>
              </a:spcBef>
              <a:spcAft>
                <a:spcPts val="0"/>
              </a:spcAft>
              <a:buNone/>
            </a:pPr>
            <a:r>
              <a:rPr lang="en" sz="1200">
                <a:highlight>
                  <a:srgbClr val="FFFFFF"/>
                </a:highlight>
                <a:latin typeface="Georgia"/>
                <a:ea typeface="Georgia"/>
                <a:cs typeface="Georgia"/>
                <a:sym typeface="Georgia"/>
              </a:rPr>
              <a:t>Lamellipodium is a Myosin-Independent Mechanosensor. Oakes PW, Bidone TC, Beckham Y, Skeeters AV, Ramirez-San Juan GR, Winter SP, Voth GA, Gardel  ML. Proc Natl Acad Sci USA. 2019; 115(11):2646-2651</a:t>
            </a:r>
            <a:endParaRPr sz="1300">
              <a:latin typeface="Georgia"/>
              <a:ea typeface="Georgia"/>
              <a:cs typeface="Georgia"/>
              <a:sym typeface="Georgia"/>
            </a:endParaRPr>
          </a:p>
          <a:p>
            <a:pPr indent="0" lvl="0" marL="457200" rtl="0" algn="l">
              <a:spcBef>
                <a:spcPts val="1200"/>
              </a:spcBef>
              <a:spcAft>
                <a:spcPts val="1200"/>
              </a:spcAft>
              <a:buNone/>
            </a:pPr>
            <a:r>
              <a:t/>
            </a:r>
            <a:endParaRPr sz="1000">
              <a:solidFill>
                <a:srgbClr val="FFFFFF"/>
              </a:solidFill>
              <a:highlight>
                <a:srgbClr val="EDEBE9"/>
              </a:highlight>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70"/>
          <p:cNvSpPr txBox="1"/>
          <p:nvPr>
            <p:ph idx="4294967295" type="ctrTitle"/>
          </p:nvPr>
        </p:nvSpPr>
        <p:spPr>
          <a:xfrm>
            <a:off x="405938" y="573385"/>
            <a:ext cx="8608500" cy="10986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1100"/>
              <a:buFont typeface="Arial"/>
              <a:buNone/>
            </a:pPr>
            <a:r>
              <a:rPr b="1" lang="en" sz="3200">
                <a:solidFill>
                  <a:schemeClr val="lt1"/>
                </a:solidFill>
                <a:latin typeface="Georgia"/>
                <a:ea typeface="Georgia"/>
                <a:cs typeface="Georgia"/>
                <a:sym typeface="Georgia"/>
              </a:rPr>
              <a:t>Thank You! </a:t>
            </a:r>
            <a:endParaRPr/>
          </a:p>
        </p:txBody>
      </p:sp>
      <p:pic>
        <p:nvPicPr>
          <p:cNvPr id="679" name="Google Shape;679;p70"/>
          <p:cNvPicPr preferRelativeResize="0"/>
          <p:nvPr/>
        </p:nvPicPr>
        <p:blipFill>
          <a:blip r:embed="rId3">
            <a:alphaModFix/>
          </a:blip>
          <a:stretch>
            <a:fillRect/>
          </a:stretch>
        </p:blipFill>
        <p:spPr>
          <a:xfrm>
            <a:off x="7643475" y="134875"/>
            <a:ext cx="1370974" cy="732025"/>
          </a:xfrm>
          <a:prstGeom prst="rect">
            <a:avLst/>
          </a:prstGeom>
          <a:noFill/>
          <a:ln>
            <a:noFill/>
          </a:ln>
        </p:spPr>
      </p:pic>
      <p:pic>
        <p:nvPicPr>
          <p:cNvPr id="680" name="Google Shape;680;p70"/>
          <p:cNvPicPr preferRelativeResize="0"/>
          <p:nvPr/>
        </p:nvPicPr>
        <p:blipFill>
          <a:blip r:embed="rId4">
            <a:alphaModFix/>
          </a:blip>
          <a:stretch>
            <a:fillRect/>
          </a:stretch>
        </p:blipFill>
        <p:spPr>
          <a:xfrm>
            <a:off x="6911450" y="134875"/>
            <a:ext cx="785774" cy="732026"/>
          </a:xfrm>
          <a:prstGeom prst="rect">
            <a:avLst/>
          </a:prstGeom>
          <a:noFill/>
          <a:ln>
            <a:noFill/>
          </a:ln>
        </p:spPr>
      </p:pic>
    </p:spTree>
  </p:cSld>
  <p:clrMapOvr>
    <a:masterClrMapping/>
  </p:clrMapOvr>
  <mc:AlternateContent>
    <mc:Choice Requires="p14">
      <p:transition p14:dur="250">
        <p:fade/>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1"/>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Our Team</a:t>
            </a:r>
            <a:endParaRPr>
              <a:solidFill>
                <a:srgbClr val="1155CC"/>
              </a:solidFill>
              <a:latin typeface="Georgia"/>
              <a:ea typeface="Georgia"/>
              <a:cs typeface="Georgia"/>
              <a:sym typeface="Georgia"/>
            </a:endParaRPr>
          </a:p>
        </p:txBody>
      </p:sp>
      <p:sp>
        <p:nvSpPr>
          <p:cNvPr id="686" name="Google Shape;686;p71"/>
          <p:cNvSpPr txBox="1"/>
          <p:nvPr/>
        </p:nvSpPr>
        <p:spPr>
          <a:xfrm>
            <a:off x="3077696" y="2373591"/>
            <a:ext cx="2988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1"/>
                </a:solidFill>
                <a:latin typeface="Georgia"/>
                <a:ea typeface="Georgia"/>
                <a:cs typeface="Georgia"/>
                <a:sym typeface="Georgia"/>
              </a:rPr>
              <a:t>Dr. Xin Tang </a:t>
            </a:r>
            <a:endParaRPr b="1">
              <a:solidFill>
                <a:schemeClr val="accent1"/>
              </a:solidFill>
              <a:latin typeface="Georgia"/>
              <a:ea typeface="Georgia"/>
              <a:cs typeface="Georgia"/>
              <a:sym typeface="Georgia"/>
            </a:endParaRPr>
          </a:p>
          <a:p>
            <a:pPr indent="0" lvl="0" marL="0" rtl="0" algn="ctr">
              <a:spcBef>
                <a:spcPts val="0"/>
              </a:spcBef>
              <a:spcAft>
                <a:spcPts val="0"/>
              </a:spcAft>
              <a:buNone/>
            </a:pPr>
            <a:r>
              <a:rPr lang="en" sz="1600">
                <a:solidFill>
                  <a:schemeClr val="accent1"/>
                </a:solidFill>
                <a:latin typeface="Georgia"/>
                <a:ea typeface="Georgia"/>
                <a:cs typeface="Georgia"/>
                <a:sym typeface="Georgia"/>
              </a:rPr>
              <a:t>    (xin.tang@ufl.edu)</a:t>
            </a:r>
            <a:endParaRPr>
              <a:solidFill>
                <a:schemeClr val="accent1"/>
              </a:solidFill>
              <a:latin typeface="Georgia"/>
              <a:ea typeface="Georgia"/>
              <a:cs typeface="Georgia"/>
              <a:sym typeface="Georgia"/>
            </a:endParaRPr>
          </a:p>
        </p:txBody>
      </p:sp>
      <p:pic>
        <p:nvPicPr>
          <p:cNvPr id="687" name="Google Shape;687;p71"/>
          <p:cNvPicPr preferRelativeResize="0"/>
          <p:nvPr/>
        </p:nvPicPr>
        <p:blipFill>
          <a:blip r:embed="rId3">
            <a:alphaModFix/>
          </a:blip>
          <a:stretch>
            <a:fillRect/>
          </a:stretch>
        </p:blipFill>
        <p:spPr>
          <a:xfrm>
            <a:off x="3586887" y="226135"/>
            <a:ext cx="2028601" cy="2147466"/>
          </a:xfrm>
          <a:prstGeom prst="rect">
            <a:avLst/>
          </a:prstGeom>
          <a:noFill/>
          <a:ln>
            <a:noFill/>
          </a:ln>
        </p:spPr>
      </p:pic>
      <p:pic>
        <p:nvPicPr>
          <p:cNvPr id="688" name="Google Shape;688;p71"/>
          <p:cNvPicPr preferRelativeResize="0"/>
          <p:nvPr/>
        </p:nvPicPr>
        <p:blipFill>
          <a:blip r:embed="rId4">
            <a:alphaModFix/>
          </a:blip>
          <a:stretch>
            <a:fillRect/>
          </a:stretch>
        </p:blipFill>
        <p:spPr>
          <a:xfrm>
            <a:off x="5763485" y="1157843"/>
            <a:ext cx="1408626" cy="2185550"/>
          </a:xfrm>
          <a:prstGeom prst="rect">
            <a:avLst/>
          </a:prstGeom>
          <a:noFill/>
          <a:ln>
            <a:noFill/>
          </a:ln>
        </p:spPr>
      </p:pic>
      <p:pic>
        <p:nvPicPr>
          <p:cNvPr id="689" name="Google Shape;689;p71"/>
          <p:cNvPicPr preferRelativeResize="0"/>
          <p:nvPr/>
        </p:nvPicPr>
        <p:blipFill rotWithShape="1">
          <a:blip r:embed="rId5">
            <a:alphaModFix/>
          </a:blip>
          <a:srcRect b="9969" l="20664" r="40695" t="10145"/>
          <a:stretch/>
        </p:blipFill>
        <p:spPr>
          <a:xfrm>
            <a:off x="1949529" y="1281544"/>
            <a:ext cx="1489374" cy="2309292"/>
          </a:xfrm>
          <a:prstGeom prst="rect">
            <a:avLst/>
          </a:prstGeom>
          <a:noFill/>
          <a:ln>
            <a:noFill/>
          </a:ln>
        </p:spPr>
      </p:pic>
      <p:pic>
        <p:nvPicPr>
          <p:cNvPr id="690" name="Google Shape;690;p71"/>
          <p:cNvPicPr preferRelativeResize="0"/>
          <p:nvPr/>
        </p:nvPicPr>
        <p:blipFill rotWithShape="1">
          <a:blip r:embed="rId6">
            <a:alphaModFix/>
          </a:blip>
          <a:srcRect b="5210" l="0" r="4507" t="2725"/>
          <a:stretch/>
        </p:blipFill>
        <p:spPr>
          <a:xfrm>
            <a:off x="311700" y="2877276"/>
            <a:ext cx="1310966" cy="1799849"/>
          </a:xfrm>
          <a:prstGeom prst="rect">
            <a:avLst/>
          </a:prstGeom>
          <a:noFill/>
          <a:ln>
            <a:noFill/>
          </a:ln>
        </p:spPr>
      </p:pic>
      <p:pic>
        <p:nvPicPr>
          <p:cNvPr id="691" name="Google Shape;691;p71"/>
          <p:cNvPicPr preferRelativeResize="0"/>
          <p:nvPr/>
        </p:nvPicPr>
        <p:blipFill>
          <a:blip r:embed="rId7">
            <a:alphaModFix/>
          </a:blip>
          <a:stretch>
            <a:fillRect/>
          </a:stretch>
        </p:blipFill>
        <p:spPr>
          <a:xfrm>
            <a:off x="7521317" y="2849653"/>
            <a:ext cx="1310974" cy="1855073"/>
          </a:xfrm>
          <a:prstGeom prst="rect">
            <a:avLst/>
          </a:prstGeom>
          <a:noFill/>
          <a:ln>
            <a:noFill/>
          </a:ln>
        </p:spPr>
      </p:pic>
      <p:sp>
        <p:nvSpPr>
          <p:cNvPr id="692" name="Google Shape;692;p71"/>
          <p:cNvSpPr txBox="1"/>
          <p:nvPr/>
        </p:nvSpPr>
        <p:spPr>
          <a:xfrm>
            <a:off x="2088081" y="3579054"/>
            <a:ext cx="2899500" cy="39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Georgia"/>
                <a:ea typeface="Georgia"/>
                <a:cs typeface="Georgia"/>
                <a:sym typeface="Georgia"/>
              </a:rPr>
              <a:t>Miao Huang</a:t>
            </a:r>
            <a:endParaRPr b="1">
              <a:solidFill>
                <a:schemeClr val="accent1"/>
              </a:solidFill>
              <a:latin typeface="Georgia"/>
              <a:ea typeface="Georgia"/>
              <a:cs typeface="Georgia"/>
              <a:sym typeface="Georgia"/>
            </a:endParaRPr>
          </a:p>
        </p:txBody>
      </p:sp>
      <p:sp>
        <p:nvSpPr>
          <p:cNvPr id="693" name="Google Shape;693;p71"/>
          <p:cNvSpPr txBox="1"/>
          <p:nvPr/>
        </p:nvSpPr>
        <p:spPr>
          <a:xfrm>
            <a:off x="5763479" y="3343393"/>
            <a:ext cx="2028600" cy="39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Georgia"/>
                <a:ea typeface="Georgia"/>
                <a:cs typeface="Georgia"/>
                <a:sym typeface="Georgia"/>
              </a:rPr>
              <a:t>Chenyu Liang</a:t>
            </a:r>
            <a:endParaRPr b="1">
              <a:solidFill>
                <a:schemeClr val="accent1"/>
              </a:solidFill>
              <a:latin typeface="Georgia"/>
              <a:ea typeface="Georgia"/>
              <a:cs typeface="Georgia"/>
              <a:sym typeface="Georgia"/>
            </a:endParaRPr>
          </a:p>
        </p:txBody>
      </p:sp>
      <p:sp>
        <p:nvSpPr>
          <p:cNvPr id="694" name="Google Shape;694;p71"/>
          <p:cNvSpPr txBox="1"/>
          <p:nvPr/>
        </p:nvSpPr>
        <p:spPr>
          <a:xfrm>
            <a:off x="7115398" y="4705175"/>
            <a:ext cx="2028600" cy="39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1"/>
                </a:solidFill>
                <a:latin typeface="Georgia"/>
                <a:ea typeface="Georgia"/>
                <a:cs typeface="Georgia"/>
                <a:sym typeface="Georgia"/>
              </a:rPr>
              <a:t>Erica Hengartner </a:t>
            </a:r>
            <a:endParaRPr b="1">
              <a:solidFill>
                <a:schemeClr val="accent1"/>
              </a:solidFill>
              <a:latin typeface="Georgia"/>
              <a:ea typeface="Georgia"/>
              <a:cs typeface="Georgia"/>
              <a:sym typeface="Georgia"/>
            </a:endParaRPr>
          </a:p>
        </p:txBody>
      </p:sp>
      <p:sp>
        <p:nvSpPr>
          <p:cNvPr id="695" name="Google Shape;695;p71"/>
          <p:cNvSpPr txBox="1"/>
          <p:nvPr/>
        </p:nvSpPr>
        <p:spPr>
          <a:xfrm>
            <a:off x="108849" y="4704732"/>
            <a:ext cx="2360100" cy="39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Georgia"/>
                <a:ea typeface="Georgia"/>
                <a:cs typeface="Georgia"/>
                <a:sym typeface="Georgia"/>
              </a:rPr>
              <a:t>Abygale Cochrane </a:t>
            </a:r>
            <a:endParaRPr b="1">
              <a:solidFill>
                <a:schemeClr val="accent1"/>
              </a:solidFill>
              <a:latin typeface="Georgia"/>
              <a:ea typeface="Georgia"/>
              <a:cs typeface="Georgia"/>
              <a:sym typeface="Georgi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699" name="Shape 699"/>
        <p:cNvGrpSpPr/>
        <p:nvPr/>
      </p:nvGrpSpPr>
      <p:grpSpPr>
        <a:xfrm>
          <a:off x="0" y="0"/>
          <a:ext cx="0" cy="0"/>
          <a:chOff x="0" y="0"/>
          <a:chExt cx="0" cy="0"/>
        </a:xfrm>
      </p:grpSpPr>
      <p:sp>
        <p:nvSpPr>
          <p:cNvPr id="700" name="Google Shape;700;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Georgia"/>
                <a:ea typeface="Georgia"/>
                <a:cs typeface="Georgia"/>
                <a:sym typeface="Georgia"/>
              </a:rPr>
              <a:t>Questions</a:t>
            </a:r>
            <a:endParaRPr>
              <a:solidFill>
                <a:schemeClr val="lt1"/>
              </a:solidFill>
              <a:latin typeface="Georgia"/>
              <a:ea typeface="Georgia"/>
              <a:cs typeface="Georgia"/>
              <a:sym typeface="Georgia"/>
            </a:endParaRPr>
          </a:p>
        </p:txBody>
      </p:sp>
      <p:sp>
        <p:nvSpPr>
          <p:cNvPr id="701" name="Google Shape;701;p72"/>
          <p:cNvSpPr txBox="1"/>
          <p:nvPr>
            <p:ph idx="1" type="body"/>
          </p:nvPr>
        </p:nvSpPr>
        <p:spPr>
          <a:xfrm>
            <a:off x="807675" y="4406000"/>
            <a:ext cx="7319400" cy="864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lt1"/>
                </a:solidFill>
                <a:latin typeface="Georgia"/>
                <a:ea typeface="Georgia"/>
                <a:cs typeface="Georgia"/>
                <a:sym typeface="Georgia"/>
              </a:rPr>
              <a:t>Please email Dr. Xin Tang (</a:t>
            </a:r>
            <a:r>
              <a:rPr lang="en" u="sng">
                <a:solidFill>
                  <a:schemeClr val="lt1"/>
                </a:solidFill>
                <a:latin typeface="Georgia"/>
                <a:ea typeface="Georgia"/>
                <a:cs typeface="Georgia"/>
                <a:sym typeface="Georgia"/>
                <a:hlinkClick r:id="rId4">
                  <a:extLst>
                    <a:ext uri="{A12FA001-AC4F-418D-AE19-62706E023703}">
                      <ahyp:hlinkClr val="tx"/>
                    </a:ext>
                  </a:extLst>
                </a:hlinkClick>
              </a:rPr>
              <a:t>xin.tang@ufl.edu</a:t>
            </a:r>
            <a:r>
              <a:rPr lang="en">
                <a:solidFill>
                  <a:schemeClr val="lt1"/>
                </a:solidFill>
                <a:latin typeface="Georgia"/>
                <a:ea typeface="Georgia"/>
                <a:cs typeface="Georgia"/>
                <a:sym typeface="Georgia"/>
              </a:rPr>
              <a:t>) for additional inquiries</a:t>
            </a:r>
            <a:endParaRPr>
              <a:solidFill>
                <a:schemeClr val="lt1"/>
              </a:solidFill>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7" name="Shape 397"/>
        <p:cNvGrpSpPr/>
        <p:nvPr/>
      </p:nvGrpSpPr>
      <p:grpSpPr>
        <a:xfrm>
          <a:off x="0" y="0"/>
          <a:ext cx="0" cy="0"/>
          <a:chOff x="0" y="0"/>
          <a:chExt cx="0" cy="0"/>
        </a:xfrm>
      </p:grpSpPr>
      <p:pic>
        <p:nvPicPr>
          <p:cNvPr id="398" name="Google Shape;398;p33"/>
          <p:cNvPicPr preferRelativeResize="0"/>
          <p:nvPr/>
        </p:nvPicPr>
        <p:blipFill>
          <a:blip r:embed="rId3">
            <a:alphaModFix/>
          </a:blip>
          <a:stretch>
            <a:fillRect/>
          </a:stretch>
        </p:blipFill>
        <p:spPr>
          <a:xfrm rot="5400000">
            <a:off x="6290363" y="1321363"/>
            <a:ext cx="4172075" cy="2907450"/>
          </a:xfrm>
          <a:prstGeom prst="rect">
            <a:avLst/>
          </a:prstGeom>
          <a:noFill/>
          <a:ln>
            <a:noFill/>
          </a:ln>
        </p:spPr>
      </p:pic>
      <p:sp>
        <p:nvSpPr>
          <p:cNvPr id="399" name="Google Shape;399;p33"/>
          <p:cNvSpPr txBox="1"/>
          <p:nvPr>
            <p:ph type="title"/>
          </p:nvPr>
        </p:nvSpPr>
        <p:spPr>
          <a:xfrm>
            <a:off x="311700" y="239375"/>
            <a:ext cx="603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Outline</a:t>
            </a:r>
            <a:endParaRPr>
              <a:solidFill>
                <a:srgbClr val="1155CC"/>
              </a:solidFill>
              <a:latin typeface="Georgia"/>
              <a:ea typeface="Georgia"/>
              <a:cs typeface="Georgia"/>
              <a:sym typeface="Georgia"/>
            </a:endParaRPr>
          </a:p>
        </p:txBody>
      </p:sp>
      <p:sp>
        <p:nvSpPr>
          <p:cNvPr id="400" name="Google Shape;400;p33"/>
          <p:cNvSpPr txBox="1"/>
          <p:nvPr>
            <p:ph idx="1" type="body"/>
          </p:nvPr>
        </p:nvSpPr>
        <p:spPr>
          <a:xfrm>
            <a:off x="311700" y="863550"/>
            <a:ext cx="7848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Objective:</a:t>
            </a:r>
            <a:r>
              <a:rPr lang="en" sz="1600">
                <a:latin typeface="Georgia"/>
                <a:ea typeface="Georgia"/>
                <a:cs typeface="Georgia"/>
                <a:sym typeface="Georgia"/>
              </a:rPr>
              <a:t> validate an integrative microscopy system to better interrogate coupled electrical and mechanical behaviors of neurons and cancer cells</a:t>
            </a:r>
            <a:endParaRPr sz="1600">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Method:</a:t>
            </a:r>
            <a:r>
              <a:rPr lang="en" sz="1600">
                <a:solidFill>
                  <a:srgbClr val="D9D9D9"/>
                </a:solidFill>
                <a:latin typeface="Georgia"/>
                <a:ea typeface="Georgia"/>
                <a:cs typeface="Georgia"/>
                <a:sym typeface="Georgia"/>
              </a:rPr>
              <a:t> All-optical electro-mechano-physiological interrogation system</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Experimental results:</a:t>
            </a:r>
            <a:r>
              <a:rPr lang="en" sz="1600">
                <a:solidFill>
                  <a:srgbClr val="D9D9D9"/>
                </a:solidFill>
                <a:latin typeface="Georgia"/>
                <a:ea typeface="Georgia"/>
                <a:cs typeface="Georgia"/>
                <a:sym typeface="Georgia"/>
              </a:rPr>
              <a:t> Neuron spikes and cancer cell calcium signaling</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Applications:</a:t>
            </a:r>
            <a:r>
              <a:rPr lang="en" sz="1600">
                <a:solidFill>
                  <a:srgbClr val="D9D9D9"/>
                </a:solidFill>
                <a:latin typeface="Georgia"/>
                <a:ea typeface="Georgia"/>
                <a:cs typeface="Georgia"/>
                <a:sym typeface="Georgia"/>
              </a:rPr>
              <a:t> Direct link between behavior and functionality, treatment progression in neurodegenerative diseases and tumorigenesis</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Previous methods:</a:t>
            </a:r>
            <a:r>
              <a:rPr lang="en" sz="1600">
                <a:solidFill>
                  <a:srgbClr val="D9D9D9"/>
                </a:solidFill>
                <a:latin typeface="Georgia"/>
                <a:ea typeface="Georgia"/>
                <a:cs typeface="Georgia"/>
                <a:sym typeface="Georgia"/>
              </a:rPr>
              <a:t> the patch-clamp</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Experimental Design:</a:t>
            </a:r>
            <a:r>
              <a:rPr lang="en" sz="1600">
                <a:solidFill>
                  <a:srgbClr val="D9D9D9"/>
                </a:solidFill>
                <a:latin typeface="Georgia"/>
                <a:ea typeface="Georgia"/>
                <a:cs typeface="Georgia"/>
                <a:sym typeface="Georgia"/>
              </a:rPr>
              <a:t> GEPs, signal creation, selective illumination, optical paths</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Future Direction:</a:t>
            </a:r>
            <a:r>
              <a:rPr lang="en" sz="1600">
                <a:solidFill>
                  <a:srgbClr val="D9D9D9"/>
                </a:solidFill>
                <a:latin typeface="Georgia"/>
                <a:ea typeface="Georgia"/>
                <a:cs typeface="Georgia"/>
                <a:sym typeface="Georgia"/>
              </a:rPr>
              <a:t> </a:t>
            </a:r>
            <a:r>
              <a:rPr i="1" lang="en" sz="1600">
                <a:solidFill>
                  <a:srgbClr val="D9D9D9"/>
                </a:solidFill>
                <a:latin typeface="Georgia"/>
                <a:ea typeface="Georgia"/>
                <a:cs typeface="Georgia"/>
                <a:sym typeface="Georgia"/>
              </a:rPr>
              <a:t>in vivo</a:t>
            </a:r>
            <a:r>
              <a:rPr lang="en" sz="1600">
                <a:solidFill>
                  <a:srgbClr val="D9D9D9"/>
                </a:solidFill>
                <a:latin typeface="Georgia"/>
                <a:ea typeface="Georgia"/>
                <a:cs typeface="Georgia"/>
                <a:sym typeface="Georgia"/>
              </a:rPr>
              <a:t> study of zebrafish neural activity</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References</a:t>
            </a:r>
            <a:endParaRPr b="1"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Questions</a:t>
            </a:r>
            <a:endParaRPr b="1" sz="1600">
              <a:solidFill>
                <a:srgbClr val="D9D9D9"/>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34"/>
          <p:cNvPicPr preferRelativeResize="0"/>
          <p:nvPr/>
        </p:nvPicPr>
        <p:blipFill rotWithShape="1">
          <a:blip r:embed="rId3">
            <a:alphaModFix/>
          </a:blip>
          <a:srcRect b="0" l="11819" r="10672" t="0"/>
          <a:stretch/>
        </p:blipFill>
        <p:spPr>
          <a:xfrm>
            <a:off x="4463250" y="373075"/>
            <a:ext cx="4550150" cy="3913800"/>
          </a:xfrm>
          <a:prstGeom prst="rect">
            <a:avLst/>
          </a:prstGeom>
          <a:noFill/>
          <a:ln>
            <a:noFill/>
          </a:ln>
        </p:spPr>
      </p:pic>
      <p:sp>
        <p:nvSpPr>
          <p:cNvPr id="406" name="Google Shape;406;p34"/>
          <p:cNvSpPr txBox="1"/>
          <p:nvPr>
            <p:ph type="title"/>
          </p:nvPr>
        </p:nvSpPr>
        <p:spPr>
          <a:xfrm>
            <a:off x="311700" y="20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Objective</a:t>
            </a:r>
            <a:endParaRPr>
              <a:solidFill>
                <a:srgbClr val="1155CC"/>
              </a:solidFill>
              <a:latin typeface="Georgia"/>
              <a:ea typeface="Georgia"/>
              <a:cs typeface="Georgia"/>
              <a:sym typeface="Georgia"/>
            </a:endParaRPr>
          </a:p>
        </p:txBody>
      </p:sp>
      <p:sp>
        <p:nvSpPr>
          <p:cNvPr id="407" name="Google Shape;407;p34"/>
          <p:cNvSpPr txBox="1"/>
          <p:nvPr>
            <p:ph idx="1" type="body"/>
          </p:nvPr>
        </p:nvSpPr>
        <p:spPr>
          <a:xfrm>
            <a:off x="311700" y="644700"/>
            <a:ext cx="4634700" cy="38541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1200"/>
              </a:spcBef>
              <a:spcAft>
                <a:spcPts val="0"/>
              </a:spcAft>
              <a:buNone/>
            </a:pPr>
            <a:r>
              <a:rPr lang="en">
                <a:latin typeface="Georgia"/>
                <a:ea typeface="Georgia"/>
                <a:cs typeface="Georgia"/>
                <a:sym typeface="Georgia"/>
              </a:rPr>
              <a:t>We are investigating the </a:t>
            </a:r>
            <a:r>
              <a:rPr lang="en">
                <a:latin typeface="Georgia"/>
                <a:ea typeface="Georgia"/>
                <a:cs typeface="Georgia"/>
                <a:sym typeface="Georgia"/>
              </a:rPr>
              <a:t>spatial</a:t>
            </a:r>
            <a:r>
              <a:rPr lang="en">
                <a:latin typeface="Georgia"/>
                <a:ea typeface="Georgia"/>
                <a:cs typeface="Georgia"/>
                <a:sym typeface="Georgia"/>
              </a:rPr>
              <a:t>-temporal dynamics of both </a:t>
            </a:r>
            <a:r>
              <a:rPr b="1" lang="en">
                <a:latin typeface="Georgia"/>
                <a:ea typeface="Georgia"/>
                <a:cs typeface="Georgia"/>
                <a:sym typeface="Georgia"/>
              </a:rPr>
              <a:t>electrical cell membrane potentials and mechanical forces</a:t>
            </a:r>
            <a:r>
              <a:rPr lang="en">
                <a:latin typeface="Georgia"/>
                <a:ea typeface="Georgia"/>
                <a:cs typeface="Georgia"/>
                <a:sym typeface="Georgia"/>
              </a:rPr>
              <a:t> within biological systems that modulate: </a:t>
            </a:r>
            <a:endParaRPr>
              <a:latin typeface="Georgia"/>
              <a:ea typeface="Georgia"/>
              <a:cs typeface="Georgia"/>
              <a:sym typeface="Georgia"/>
            </a:endParaRPr>
          </a:p>
          <a:p>
            <a:pPr indent="-334327" lvl="0" marL="457200" rtl="0" algn="l">
              <a:spcBef>
                <a:spcPts val="1200"/>
              </a:spcBef>
              <a:spcAft>
                <a:spcPts val="0"/>
              </a:spcAft>
              <a:buSzPct val="100000"/>
              <a:buFont typeface="Georgia"/>
              <a:buChar char="●"/>
            </a:pPr>
            <a:r>
              <a:rPr lang="en">
                <a:latin typeface="Georgia"/>
                <a:ea typeface="Georgia"/>
                <a:cs typeface="Georgia"/>
                <a:sym typeface="Georgia"/>
              </a:rPr>
              <a:t>Proliferation </a:t>
            </a:r>
            <a:endParaRPr>
              <a:latin typeface="Georgia"/>
              <a:ea typeface="Georgia"/>
              <a:cs typeface="Georgia"/>
              <a:sym typeface="Georgia"/>
            </a:endParaRPr>
          </a:p>
          <a:p>
            <a:pPr indent="-334327" lvl="0" marL="457200" rtl="0" algn="l">
              <a:spcBef>
                <a:spcPts val="0"/>
              </a:spcBef>
              <a:spcAft>
                <a:spcPts val="0"/>
              </a:spcAft>
              <a:buSzPct val="100000"/>
              <a:buFont typeface="Georgia"/>
              <a:buChar char="●"/>
            </a:pPr>
            <a:r>
              <a:rPr lang="en">
                <a:latin typeface="Georgia"/>
                <a:ea typeface="Georgia"/>
                <a:cs typeface="Georgia"/>
                <a:sym typeface="Georgia"/>
              </a:rPr>
              <a:t>Communication</a:t>
            </a:r>
            <a:endParaRPr>
              <a:latin typeface="Georgia"/>
              <a:ea typeface="Georgia"/>
              <a:cs typeface="Georgia"/>
              <a:sym typeface="Georgia"/>
            </a:endParaRPr>
          </a:p>
          <a:p>
            <a:pPr indent="-334327" lvl="0" marL="457200" rtl="0" algn="l">
              <a:spcBef>
                <a:spcPts val="0"/>
              </a:spcBef>
              <a:spcAft>
                <a:spcPts val="0"/>
              </a:spcAft>
              <a:buSzPct val="100000"/>
              <a:buFont typeface="Georgia"/>
              <a:buChar char="●"/>
            </a:pPr>
            <a:r>
              <a:rPr lang="en">
                <a:latin typeface="Georgia"/>
                <a:ea typeface="Georgia"/>
                <a:cs typeface="Georgia"/>
                <a:sym typeface="Georgia"/>
              </a:rPr>
              <a:t>Computation </a:t>
            </a:r>
            <a:endParaRPr>
              <a:latin typeface="Georgia"/>
              <a:ea typeface="Georgia"/>
              <a:cs typeface="Georgia"/>
              <a:sym typeface="Georgia"/>
            </a:endParaRPr>
          </a:p>
          <a:p>
            <a:pPr indent="-334327" lvl="0" marL="457200" rtl="0" algn="l">
              <a:spcBef>
                <a:spcPts val="0"/>
              </a:spcBef>
              <a:spcAft>
                <a:spcPts val="0"/>
              </a:spcAft>
              <a:buSzPct val="100000"/>
              <a:buFont typeface="Georgia"/>
              <a:buChar char="●"/>
            </a:pPr>
            <a:r>
              <a:rPr lang="en">
                <a:latin typeface="Georgia"/>
                <a:ea typeface="Georgia"/>
                <a:cs typeface="Georgia"/>
                <a:sym typeface="Georgia"/>
              </a:rPr>
              <a:t>Migration </a:t>
            </a:r>
            <a:endParaRPr>
              <a:latin typeface="Georgia"/>
              <a:ea typeface="Georgia"/>
              <a:cs typeface="Georgia"/>
              <a:sym typeface="Georgia"/>
            </a:endParaRPr>
          </a:p>
          <a:p>
            <a:pPr indent="0" lvl="0" marL="0" rtl="0" algn="l">
              <a:spcBef>
                <a:spcPts val="1200"/>
              </a:spcBef>
              <a:spcAft>
                <a:spcPts val="0"/>
              </a:spcAft>
              <a:buNone/>
            </a:pPr>
            <a:r>
              <a:rPr lang="en"/>
              <a:t> </a:t>
            </a:r>
            <a:endParaRPr/>
          </a:p>
          <a:p>
            <a:pPr indent="0" lvl="0" marL="0" rtl="0" algn="l">
              <a:spcBef>
                <a:spcPts val="1200"/>
              </a:spcBef>
              <a:spcAft>
                <a:spcPts val="1200"/>
              </a:spcAft>
              <a:buClr>
                <a:schemeClr val="dk1"/>
              </a:buClr>
              <a:buSzPct val="61111"/>
              <a:buFont typeface="Arial"/>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5"/>
          <p:cNvSpPr txBox="1"/>
          <p:nvPr>
            <p:ph type="title"/>
          </p:nvPr>
        </p:nvSpPr>
        <p:spPr>
          <a:xfrm>
            <a:off x="183175" y="121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rgbClr val="1155CC"/>
                </a:solidFill>
                <a:latin typeface="Georgia"/>
                <a:ea typeface="Georgia"/>
                <a:cs typeface="Georgia"/>
                <a:sym typeface="Georgia"/>
              </a:rPr>
              <a:t>Electro-mechanical coupling</a:t>
            </a:r>
            <a:endParaRPr/>
          </a:p>
        </p:txBody>
      </p:sp>
      <p:sp>
        <p:nvSpPr>
          <p:cNvPr id="413" name="Google Shape;413;p35"/>
          <p:cNvSpPr txBox="1"/>
          <p:nvPr>
            <p:ph idx="1" type="body"/>
          </p:nvPr>
        </p:nvSpPr>
        <p:spPr>
          <a:xfrm>
            <a:off x="134863" y="1064450"/>
            <a:ext cx="2829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latin typeface="Georgia"/>
                <a:ea typeface="Georgia"/>
                <a:cs typeface="Georgia"/>
                <a:sym typeface="Georgia"/>
              </a:rPr>
              <a:t>Mechanotransduction </a:t>
            </a:r>
            <a:endParaRPr b="1" sz="1700">
              <a:latin typeface="Georgia"/>
              <a:ea typeface="Georgia"/>
              <a:cs typeface="Georgia"/>
              <a:sym typeface="Georgia"/>
            </a:endParaRPr>
          </a:p>
          <a:p>
            <a:pPr indent="0" lvl="0" marL="0" rtl="0" algn="l">
              <a:spcBef>
                <a:spcPts val="1200"/>
              </a:spcBef>
              <a:spcAft>
                <a:spcPts val="1200"/>
              </a:spcAft>
              <a:buNone/>
            </a:pPr>
            <a:r>
              <a:t/>
            </a:r>
            <a:endParaRPr/>
          </a:p>
        </p:txBody>
      </p:sp>
      <p:sp>
        <p:nvSpPr>
          <p:cNvPr id="414" name="Google Shape;414;p35"/>
          <p:cNvSpPr txBox="1"/>
          <p:nvPr/>
        </p:nvSpPr>
        <p:spPr>
          <a:xfrm>
            <a:off x="2796025" y="1064450"/>
            <a:ext cx="3294900" cy="394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2"/>
                </a:solidFill>
              </a:rPr>
              <a:t>  </a:t>
            </a:r>
            <a:r>
              <a:rPr lang="en" sz="1700">
                <a:solidFill>
                  <a:schemeClr val="dk2"/>
                </a:solidFill>
              </a:rPr>
              <a:t> </a:t>
            </a:r>
            <a:r>
              <a:rPr b="1" lang="en" sz="1700">
                <a:solidFill>
                  <a:schemeClr val="dk2"/>
                </a:solidFill>
                <a:latin typeface="Georgia"/>
                <a:ea typeface="Georgia"/>
                <a:cs typeface="Georgia"/>
                <a:sym typeface="Georgia"/>
              </a:rPr>
              <a:t>Cytoskeletal Dynamics</a:t>
            </a:r>
            <a:endParaRPr b="1" sz="1700">
              <a:solidFill>
                <a:schemeClr val="dk2"/>
              </a:solidFill>
              <a:latin typeface="Georgia"/>
              <a:ea typeface="Georgia"/>
              <a:cs typeface="Georgia"/>
              <a:sym typeface="Georgia"/>
            </a:endParaRPr>
          </a:p>
        </p:txBody>
      </p:sp>
      <p:sp>
        <p:nvSpPr>
          <p:cNvPr id="415" name="Google Shape;415;p35"/>
          <p:cNvSpPr txBox="1"/>
          <p:nvPr/>
        </p:nvSpPr>
        <p:spPr>
          <a:xfrm>
            <a:off x="5561600" y="1064450"/>
            <a:ext cx="3673200" cy="3772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Clr>
                <a:schemeClr val="dk1"/>
              </a:buClr>
              <a:buSzPts val="1100"/>
              <a:buFont typeface="Arial"/>
              <a:buNone/>
            </a:pPr>
            <a:r>
              <a:rPr b="1" lang="en" sz="1700">
                <a:solidFill>
                  <a:schemeClr val="dk2"/>
                </a:solidFill>
                <a:latin typeface="Georgia"/>
                <a:ea typeface="Georgia"/>
                <a:cs typeface="Georgia"/>
                <a:sym typeface="Georgia"/>
              </a:rPr>
              <a:t>Cardiac Muscle Contractions</a:t>
            </a:r>
            <a:endParaRPr b="1" sz="1700">
              <a:solidFill>
                <a:schemeClr val="dk2"/>
              </a:solidFill>
              <a:latin typeface="Georgia"/>
              <a:ea typeface="Georgia"/>
              <a:cs typeface="Georgia"/>
              <a:sym typeface="Georgia"/>
            </a:endParaRPr>
          </a:p>
        </p:txBody>
      </p:sp>
      <p:pic>
        <p:nvPicPr>
          <p:cNvPr id="416" name="Google Shape;416;p35"/>
          <p:cNvPicPr preferRelativeResize="0"/>
          <p:nvPr/>
        </p:nvPicPr>
        <p:blipFill rotWithShape="1">
          <a:blip r:embed="rId3">
            <a:alphaModFix/>
          </a:blip>
          <a:srcRect b="0" l="0" r="49290" t="0"/>
          <a:stretch/>
        </p:blipFill>
        <p:spPr>
          <a:xfrm>
            <a:off x="429075" y="1579600"/>
            <a:ext cx="2241173" cy="1443301"/>
          </a:xfrm>
          <a:prstGeom prst="rect">
            <a:avLst/>
          </a:prstGeom>
          <a:noFill/>
          <a:ln>
            <a:noFill/>
          </a:ln>
        </p:spPr>
      </p:pic>
      <p:pic>
        <p:nvPicPr>
          <p:cNvPr id="417" name="Google Shape;417;p35"/>
          <p:cNvPicPr preferRelativeResize="0"/>
          <p:nvPr/>
        </p:nvPicPr>
        <p:blipFill rotWithShape="1">
          <a:blip r:embed="rId3">
            <a:alphaModFix/>
          </a:blip>
          <a:srcRect b="0" l="50709" r="0" t="0"/>
          <a:stretch/>
        </p:blipFill>
        <p:spPr>
          <a:xfrm>
            <a:off x="491847" y="3189000"/>
            <a:ext cx="2178398" cy="1443276"/>
          </a:xfrm>
          <a:prstGeom prst="rect">
            <a:avLst/>
          </a:prstGeom>
          <a:noFill/>
          <a:ln>
            <a:noFill/>
          </a:ln>
        </p:spPr>
      </p:pic>
      <p:sp>
        <p:nvSpPr>
          <p:cNvPr id="418" name="Google Shape;418;p35"/>
          <p:cNvSpPr txBox="1"/>
          <p:nvPr/>
        </p:nvSpPr>
        <p:spPr>
          <a:xfrm>
            <a:off x="997675" y="4535675"/>
            <a:ext cx="18612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7F7F7F"/>
                </a:solidFill>
                <a:latin typeface="Georgia"/>
                <a:ea typeface="Georgia"/>
                <a:cs typeface="Georgia"/>
                <a:sym typeface="Georgia"/>
              </a:rPr>
              <a:t>(Oaks et. al. )</a:t>
            </a:r>
            <a:endParaRPr sz="1200">
              <a:solidFill>
                <a:srgbClr val="7F7F7F"/>
              </a:solidFill>
              <a:latin typeface="Georgia"/>
              <a:ea typeface="Georgia"/>
              <a:cs typeface="Georgia"/>
              <a:sym typeface="Georgia"/>
            </a:endParaRPr>
          </a:p>
        </p:txBody>
      </p:sp>
      <p:pic>
        <p:nvPicPr>
          <p:cNvPr id="419" name="Google Shape;419;p35"/>
          <p:cNvPicPr preferRelativeResize="0"/>
          <p:nvPr/>
        </p:nvPicPr>
        <p:blipFill rotWithShape="1">
          <a:blip r:embed="rId4">
            <a:alphaModFix/>
          </a:blip>
          <a:srcRect b="0" l="0" r="36187" t="0"/>
          <a:stretch/>
        </p:blipFill>
        <p:spPr>
          <a:xfrm>
            <a:off x="5952625" y="1579597"/>
            <a:ext cx="2829600" cy="2956077"/>
          </a:xfrm>
          <a:prstGeom prst="rect">
            <a:avLst/>
          </a:prstGeom>
          <a:noFill/>
          <a:ln>
            <a:noFill/>
          </a:ln>
        </p:spPr>
      </p:pic>
      <p:pic>
        <p:nvPicPr>
          <p:cNvPr id="420" name="Google Shape;420;p35"/>
          <p:cNvPicPr preferRelativeResize="0"/>
          <p:nvPr/>
        </p:nvPicPr>
        <p:blipFill>
          <a:blip r:embed="rId5">
            <a:alphaModFix/>
          </a:blip>
          <a:stretch>
            <a:fillRect/>
          </a:stretch>
        </p:blipFill>
        <p:spPr>
          <a:xfrm>
            <a:off x="3099675" y="1579600"/>
            <a:ext cx="2388201" cy="2956076"/>
          </a:xfrm>
          <a:prstGeom prst="rect">
            <a:avLst/>
          </a:prstGeom>
          <a:noFill/>
          <a:ln>
            <a:noFill/>
          </a:ln>
        </p:spPr>
      </p:pic>
      <p:sp>
        <p:nvSpPr>
          <p:cNvPr id="421" name="Google Shape;421;p35"/>
          <p:cNvSpPr txBox="1"/>
          <p:nvPr/>
        </p:nvSpPr>
        <p:spPr>
          <a:xfrm>
            <a:off x="2974938" y="4535675"/>
            <a:ext cx="26730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7F7F7F"/>
                </a:solidFill>
                <a:latin typeface="Georgia"/>
                <a:ea typeface="Georgia"/>
                <a:cs typeface="Georgia"/>
                <a:sym typeface="Georgia"/>
              </a:rPr>
              <a:t>(https://biocytolab.com/research/)</a:t>
            </a:r>
            <a:endParaRPr sz="1200">
              <a:solidFill>
                <a:srgbClr val="7F7F7F"/>
              </a:solidFill>
              <a:latin typeface="Georgia"/>
              <a:ea typeface="Georgia"/>
              <a:cs typeface="Georgia"/>
              <a:sym typeface="Georgia"/>
            </a:endParaRPr>
          </a:p>
        </p:txBody>
      </p:sp>
      <p:sp>
        <p:nvSpPr>
          <p:cNvPr id="422" name="Google Shape;422;p35"/>
          <p:cNvSpPr txBox="1"/>
          <p:nvPr/>
        </p:nvSpPr>
        <p:spPr>
          <a:xfrm>
            <a:off x="6471000" y="4535675"/>
            <a:ext cx="26730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7F7F7F"/>
                </a:solidFill>
                <a:latin typeface="Georgia"/>
                <a:ea typeface="Georgia"/>
                <a:cs typeface="Georgia"/>
                <a:sym typeface="Georgia"/>
              </a:rPr>
              <a:t>(Image by Sergey Nivens)</a:t>
            </a:r>
            <a:endParaRPr sz="1200">
              <a:solidFill>
                <a:srgbClr val="7F7F7F"/>
              </a:solidFill>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6" name="Shape 426"/>
        <p:cNvGrpSpPr/>
        <p:nvPr/>
      </p:nvGrpSpPr>
      <p:grpSpPr>
        <a:xfrm>
          <a:off x="0" y="0"/>
          <a:ext cx="0" cy="0"/>
          <a:chOff x="0" y="0"/>
          <a:chExt cx="0" cy="0"/>
        </a:xfrm>
      </p:grpSpPr>
      <p:pic>
        <p:nvPicPr>
          <p:cNvPr id="427" name="Google Shape;427;p36"/>
          <p:cNvPicPr preferRelativeResize="0"/>
          <p:nvPr/>
        </p:nvPicPr>
        <p:blipFill>
          <a:blip r:embed="rId3">
            <a:alphaModFix/>
          </a:blip>
          <a:stretch>
            <a:fillRect/>
          </a:stretch>
        </p:blipFill>
        <p:spPr>
          <a:xfrm rot="5400000">
            <a:off x="6290363" y="1321363"/>
            <a:ext cx="4172075" cy="2907450"/>
          </a:xfrm>
          <a:prstGeom prst="rect">
            <a:avLst/>
          </a:prstGeom>
          <a:noFill/>
          <a:ln>
            <a:noFill/>
          </a:ln>
        </p:spPr>
      </p:pic>
      <p:sp>
        <p:nvSpPr>
          <p:cNvPr id="428" name="Google Shape;428;p36"/>
          <p:cNvSpPr txBox="1"/>
          <p:nvPr>
            <p:ph type="title"/>
          </p:nvPr>
        </p:nvSpPr>
        <p:spPr>
          <a:xfrm>
            <a:off x="311700" y="239375"/>
            <a:ext cx="603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Outline</a:t>
            </a:r>
            <a:endParaRPr>
              <a:solidFill>
                <a:srgbClr val="1155CC"/>
              </a:solidFill>
              <a:latin typeface="Georgia"/>
              <a:ea typeface="Georgia"/>
              <a:cs typeface="Georgia"/>
              <a:sym typeface="Georgia"/>
            </a:endParaRPr>
          </a:p>
        </p:txBody>
      </p:sp>
      <p:sp>
        <p:nvSpPr>
          <p:cNvPr id="429" name="Google Shape;429;p36"/>
          <p:cNvSpPr txBox="1"/>
          <p:nvPr>
            <p:ph idx="1" type="body"/>
          </p:nvPr>
        </p:nvSpPr>
        <p:spPr>
          <a:xfrm>
            <a:off x="311700" y="863550"/>
            <a:ext cx="7848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Objective:</a:t>
            </a:r>
            <a:r>
              <a:rPr lang="en" sz="1600">
                <a:latin typeface="Georgia"/>
                <a:ea typeface="Georgia"/>
                <a:cs typeface="Georgia"/>
                <a:sym typeface="Georgia"/>
              </a:rPr>
              <a:t> validate an integrative microscopy system to better interrogate coupled electrical and mechanical behaviors of neurons and cancer cells</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Method:</a:t>
            </a:r>
            <a:r>
              <a:rPr lang="en" sz="1600">
                <a:latin typeface="Georgia"/>
                <a:ea typeface="Georgia"/>
                <a:cs typeface="Georgia"/>
                <a:sym typeface="Georgia"/>
              </a:rPr>
              <a:t> All-optical electro-mechano-physiological interrogation system</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Experimental results:</a:t>
            </a:r>
            <a:r>
              <a:rPr lang="en" sz="1600">
                <a:latin typeface="Georgia"/>
                <a:ea typeface="Georgia"/>
                <a:cs typeface="Georgia"/>
                <a:sym typeface="Georgia"/>
              </a:rPr>
              <a:t> Neuron spikes and cancer cell calcium signaling</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Applications:</a:t>
            </a:r>
            <a:r>
              <a:rPr lang="en" sz="1600">
                <a:latin typeface="Georgia"/>
                <a:ea typeface="Georgia"/>
                <a:cs typeface="Georgia"/>
                <a:sym typeface="Georgia"/>
              </a:rPr>
              <a:t> Direct link between behavior and functionality, treatment progression in neurodegenerative diseases and tumorigenesis</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Previous methods:</a:t>
            </a:r>
            <a:r>
              <a:rPr lang="en" sz="1600">
                <a:latin typeface="Georgia"/>
                <a:ea typeface="Georgia"/>
                <a:cs typeface="Georgia"/>
                <a:sym typeface="Georgia"/>
              </a:rPr>
              <a:t> the patch-clamp</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Experimental Design:</a:t>
            </a:r>
            <a:r>
              <a:rPr lang="en" sz="1600">
                <a:latin typeface="Georgia"/>
                <a:ea typeface="Georgia"/>
                <a:cs typeface="Georgia"/>
                <a:sym typeface="Georgia"/>
              </a:rPr>
              <a:t> GEPs, signal creation, selective illumination, optical paths</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Future Direction:</a:t>
            </a:r>
            <a:r>
              <a:rPr lang="en" sz="1600">
                <a:latin typeface="Georgia"/>
                <a:ea typeface="Georgia"/>
                <a:cs typeface="Georgia"/>
                <a:sym typeface="Georgia"/>
              </a:rPr>
              <a:t> </a:t>
            </a:r>
            <a:r>
              <a:rPr i="1" lang="en" sz="1600">
                <a:latin typeface="Georgia"/>
                <a:ea typeface="Georgia"/>
                <a:cs typeface="Georgia"/>
                <a:sym typeface="Georgia"/>
              </a:rPr>
              <a:t>in vivo</a:t>
            </a:r>
            <a:r>
              <a:rPr lang="en" sz="1600">
                <a:latin typeface="Georgia"/>
                <a:ea typeface="Georgia"/>
                <a:cs typeface="Georgia"/>
                <a:sym typeface="Georgia"/>
              </a:rPr>
              <a:t> study of zebrafish neural activity</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References</a:t>
            </a:r>
            <a:endParaRPr b="1"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Questions</a:t>
            </a:r>
            <a:endParaRPr b="1" sz="1600">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3" name="Shape 433"/>
        <p:cNvGrpSpPr/>
        <p:nvPr/>
      </p:nvGrpSpPr>
      <p:grpSpPr>
        <a:xfrm>
          <a:off x="0" y="0"/>
          <a:ext cx="0" cy="0"/>
          <a:chOff x="0" y="0"/>
          <a:chExt cx="0" cy="0"/>
        </a:xfrm>
      </p:grpSpPr>
      <p:pic>
        <p:nvPicPr>
          <p:cNvPr id="434" name="Google Shape;434;p37"/>
          <p:cNvPicPr preferRelativeResize="0"/>
          <p:nvPr/>
        </p:nvPicPr>
        <p:blipFill>
          <a:blip r:embed="rId3">
            <a:alphaModFix/>
          </a:blip>
          <a:stretch>
            <a:fillRect/>
          </a:stretch>
        </p:blipFill>
        <p:spPr>
          <a:xfrm rot="5400000">
            <a:off x="6290363" y="1321363"/>
            <a:ext cx="4172075" cy="2907450"/>
          </a:xfrm>
          <a:prstGeom prst="rect">
            <a:avLst/>
          </a:prstGeom>
          <a:noFill/>
          <a:ln>
            <a:noFill/>
          </a:ln>
        </p:spPr>
      </p:pic>
      <p:sp>
        <p:nvSpPr>
          <p:cNvPr id="435" name="Google Shape;435;p37"/>
          <p:cNvSpPr txBox="1"/>
          <p:nvPr>
            <p:ph type="title"/>
          </p:nvPr>
        </p:nvSpPr>
        <p:spPr>
          <a:xfrm>
            <a:off x="311700" y="239375"/>
            <a:ext cx="603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Outline</a:t>
            </a:r>
            <a:endParaRPr>
              <a:solidFill>
                <a:srgbClr val="1155CC"/>
              </a:solidFill>
              <a:latin typeface="Georgia"/>
              <a:ea typeface="Georgia"/>
              <a:cs typeface="Georgia"/>
              <a:sym typeface="Georgia"/>
            </a:endParaRPr>
          </a:p>
        </p:txBody>
      </p:sp>
      <p:sp>
        <p:nvSpPr>
          <p:cNvPr id="436" name="Google Shape;436;p37"/>
          <p:cNvSpPr txBox="1"/>
          <p:nvPr>
            <p:ph idx="1" type="body"/>
          </p:nvPr>
        </p:nvSpPr>
        <p:spPr>
          <a:xfrm>
            <a:off x="311700" y="863550"/>
            <a:ext cx="7848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Objective:</a:t>
            </a:r>
            <a:r>
              <a:rPr lang="en" sz="1600">
                <a:solidFill>
                  <a:srgbClr val="D9D9D9"/>
                </a:solidFill>
                <a:latin typeface="Georgia"/>
                <a:ea typeface="Georgia"/>
                <a:cs typeface="Georgia"/>
                <a:sym typeface="Georgia"/>
              </a:rPr>
              <a:t> validate an integrative microscopy system to better interrogate coupled electrical and mechanical behaviors of neurons and cancer cells</a:t>
            </a:r>
            <a:endParaRPr sz="1600">
              <a:solidFill>
                <a:srgbClr val="D9D9D9"/>
              </a:solidFill>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b="1" lang="en" sz="1600">
                <a:latin typeface="Georgia"/>
                <a:ea typeface="Georgia"/>
                <a:cs typeface="Georgia"/>
                <a:sym typeface="Georgia"/>
              </a:rPr>
              <a:t>Method:</a:t>
            </a:r>
            <a:r>
              <a:rPr lang="en" sz="1600">
                <a:latin typeface="Georgia"/>
                <a:ea typeface="Georgia"/>
                <a:cs typeface="Georgia"/>
                <a:sym typeface="Georgia"/>
              </a:rPr>
              <a:t> All-optical electro-mechano-physiological interrogation system</a:t>
            </a:r>
            <a:endParaRPr sz="1600">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Experimental results:</a:t>
            </a:r>
            <a:r>
              <a:rPr lang="en" sz="1600">
                <a:solidFill>
                  <a:srgbClr val="D9D9D9"/>
                </a:solidFill>
                <a:latin typeface="Georgia"/>
                <a:ea typeface="Georgia"/>
                <a:cs typeface="Georgia"/>
                <a:sym typeface="Georgia"/>
              </a:rPr>
              <a:t> Neuron spikes and cancer cell calcium signaling</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Applications:</a:t>
            </a:r>
            <a:r>
              <a:rPr lang="en" sz="1600">
                <a:solidFill>
                  <a:srgbClr val="D9D9D9"/>
                </a:solidFill>
                <a:latin typeface="Georgia"/>
                <a:ea typeface="Georgia"/>
                <a:cs typeface="Georgia"/>
                <a:sym typeface="Georgia"/>
              </a:rPr>
              <a:t> Direct link between behavior and functionality, treatment progression in neurodegenerative diseases and tumorigenesis</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Previous methods:</a:t>
            </a:r>
            <a:r>
              <a:rPr lang="en" sz="1600">
                <a:solidFill>
                  <a:srgbClr val="D9D9D9"/>
                </a:solidFill>
                <a:latin typeface="Georgia"/>
                <a:ea typeface="Georgia"/>
                <a:cs typeface="Georgia"/>
                <a:sym typeface="Georgia"/>
              </a:rPr>
              <a:t> the patch-clamp</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Experimental Design:</a:t>
            </a:r>
            <a:r>
              <a:rPr lang="en" sz="1600">
                <a:solidFill>
                  <a:srgbClr val="D9D9D9"/>
                </a:solidFill>
                <a:latin typeface="Georgia"/>
                <a:ea typeface="Georgia"/>
                <a:cs typeface="Georgia"/>
                <a:sym typeface="Georgia"/>
              </a:rPr>
              <a:t> GEPs, signal creation, selective illumination, optical paths</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Future Direction:</a:t>
            </a:r>
            <a:r>
              <a:rPr lang="en" sz="1600">
                <a:solidFill>
                  <a:srgbClr val="D9D9D9"/>
                </a:solidFill>
                <a:latin typeface="Georgia"/>
                <a:ea typeface="Georgia"/>
                <a:cs typeface="Georgia"/>
                <a:sym typeface="Georgia"/>
              </a:rPr>
              <a:t> </a:t>
            </a:r>
            <a:r>
              <a:rPr i="1" lang="en" sz="1600">
                <a:solidFill>
                  <a:srgbClr val="D9D9D9"/>
                </a:solidFill>
                <a:latin typeface="Georgia"/>
                <a:ea typeface="Georgia"/>
                <a:cs typeface="Georgia"/>
                <a:sym typeface="Georgia"/>
              </a:rPr>
              <a:t>in vivo</a:t>
            </a:r>
            <a:r>
              <a:rPr lang="en" sz="1600">
                <a:solidFill>
                  <a:srgbClr val="D9D9D9"/>
                </a:solidFill>
                <a:latin typeface="Georgia"/>
                <a:ea typeface="Georgia"/>
                <a:cs typeface="Georgia"/>
                <a:sym typeface="Georgia"/>
              </a:rPr>
              <a:t> study of zebrafish neural activity</a:t>
            </a:r>
            <a:endParaRPr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References</a:t>
            </a:r>
            <a:endParaRPr b="1" sz="1600">
              <a:solidFill>
                <a:srgbClr val="D9D9D9"/>
              </a:solidFill>
              <a:latin typeface="Georgia"/>
              <a:ea typeface="Georgia"/>
              <a:cs typeface="Georgia"/>
              <a:sym typeface="Georgia"/>
            </a:endParaRPr>
          </a:p>
          <a:p>
            <a:pPr indent="-330200" lvl="0" marL="457200" rtl="0" algn="l">
              <a:spcBef>
                <a:spcPts val="0"/>
              </a:spcBef>
              <a:spcAft>
                <a:spcPts val="0"/>
              </a:spcAft>
              <a:buClr>
                <a:srgbClr val="D9D9D9"/>
              </a:buClr>
              <a:buSzPts val="1600"/>
              <a:buFont typeface="Georgia"/>
              <a:buAutoNum type="arabicPeriod"/>
            </a:pPr>
            <a:r>
              <a:rPr b="1" lang="en" sz="1600">
                <a:solidFill>
                  <a:srgbClr val="D9D9D9"/>
                </a:solidFill>
                <a:latin typeface="Georgia"/>
                <a:ea typeface="Georgia"/>
                <a:cs typeface="Georgia"/>
                <a:sym typeface="Georgia"/>
              </a:rPr>
              <a:t>Questions</a:t>
            </a:r>
            <a:endParaRPr b="1" sz="1600">
              <a:solidFill>
                <a:srgbClr val="D9D9D9"/>
              </a:solidFill>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